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slides/slide94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83.xml" ContentType="application/vnd.openxmlformats-officedocument.presentationml.slide+xml"/>
  <Override PartName="/ppt/slides/slide102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slides/slide90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s/slide99.xml" ContentType="application/vnd.openxmlformats-officedocument.presentationml.slide+xml"/>
  <Override PartName="/ppt/notesSlides/notesSlide7.xml" ContentType="application/vnd.openxmlformats-officedocument.presentationml.notes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slides/slide107.xml" ContentType="application/vnd.openxmlformats-officedocument.presentationml.slide+xml"/>
  <Override PartName="/ppt/viewProps.xml" ContentType="application/vnd.openxmlformats-officedocument.presentationml.viewProp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48.xml" ContentType="application/vnd.openxmlformats-officedocument.presentationml.slide+xml"/>
  <Override PartName="/ppt/slides/slide66.xml" ContentType="application/vnd.openxmlformats-officedocument.presentationml.slide+xml"/>
  <Override PartName="/ppt/slides/slide95.xml" ContentType="application/vnd.openxmlformats-officedocument.presentationml.slide+xml"/>
  <Override PartName="/ppt/slides/slide103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Default Extension="bin" ContentType="application/vnd.openxmlformats-officedocument.oleObject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slides/slide93.xml" ContentType="application/vnd.openxmlformats-officedocument.presentationml.slide+xml"/>
  <Override PartName="/ppt/slides/slide101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s/slide71.xml" ContentType="application/vnd.openxmlformats-officedocument.presentationml.slide+xml"/>
  <Override PartName="/ppt/slides/slide80.xml" ContentType="application/vnd.openxmlformats-officedocument.presentationml.slide+xml"/>
  <Override PartName="/ppt/slides/slide82.xml" ContentType="application/vnd.openxmlformats-officedocument.presentationml.slide+xml"/>
  <Override PartName="/ppt/slides/slide91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  <Default Extension="gif" ContentType="image/gif"/>
  <Default Extension="vml" ContentType="application/vnd.openxmlformats-officedocument.vmlDrawing"/>
  <Override PartName="/ppt/notesSlides/notesSlide8.xml" ContentType="application/vnd.openxmlformats-officedocument.presentationml.notesSlide+xml"/>
  <Override PartName="/ppt/slides/slide89.xml" ContentType="application/vnd.openxmlformats-officedocument.presentationml.slide+xml"/>
  <Override PartName="/ppt/slides/slide98.xml" ContentType="application/vnd.openxmlformats-officedocument.presentationml.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slides/slide78.xml" ContentType="application/vnd.openxmlformats-officedocument.presentationml.slide+xml"/>
  <Override PartName="/ppt/slides/slide87.xml" ContentType="application/vnd.openxmlformats-officedocument.presentationml.slide+xml"/>
  <Override PartName="/ppt/slides/slide96.xml" ContentType="application/vnd.openxmlformats-officedocument.presentationml.slide+xml"/>
  <Override PartName="/ppt/slides/slide106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85.xml" ContentType="application/vnd.openxmlformats-officedocument.presentationml.slide+xml"/>
  <Override PartName="/ppt/slides/slide104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s/slide92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Override PartName="/ppt/slides/slide100.xml" ContentType="application/vnd.openxmlformats-officedocument.presentationml.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9.xml" ContentType="application/vnd.openxmlformats-officedocument.presentationml.notesSlide+xml"/>
  <Override PartName="/ppt/slides/slide79.xml" ContentType="application/vnd.openxmlformats-officedocument.presentationml.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slides/slide97.xml" ContentType="application/vnd.openxmlformats-officedocument.presentationml.slide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57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slides/slide105.xml" ContentType="application/vnd.openxmlformats-officedocument.presentationml.slide+xml"/>
  <Override PartName="/ppt/notesSlides/notesSlide1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109"/>
  </p:notesMasterIdLst>
  <p:sldIdLst>
    <p:sldId id="292" r:id="rId2"/>
    <p:sldId id="389" r:id="rId3"/>
    <p:sldId id="409" r:id="rId4"/>
    <p:sldId id="432" r:id="rId5"/>
    <p:sldId id="433" r:id="rId6"/>
    <p:sldId id="434" r:id="rId7"/>
    <p:sldId id="435" r:id="rId8"/>
    <p:sldId id="471" r:id="rId9"/>
    <p:sldId id="472" r:id="rId10"/>
    <p:sldId id="473" r:id="rId11"/>
    <p:sldId id="474" r:id="rId12"/>
    <p:sldId id="436" r:id="rId13"/>
    <p:sldId id="437" r:id="rId14"/>
    <p:sldId id="438" r:id="rId15"/>
    <p:sldId id="439" r:id="rId16"/>
    <p:sldId id="440" r:id="rId17"/>
    <p:sldId id="518" r:id="rId18"/>
    <p:sldId id="441" r:id="rId19"/>
    <p:sldId id="475" r:id="rId20"/>
    <p:sldId id="476" r:id="rId21"/>
    <p:sldId id="477" r:id="rId22"/>
    <p:sldId id="478" r:id="rId23"/>
    <p:sldId id="401" r:id="rId24"/>
    <p:sldId id="400" r:id="rId25"/>
    <p:sldId id="442" r:id="rId26"/>
    <p:sldId id="410" r:id="rId27"/>
    <p:sldId id="393" r:id="rId28"/>
    <p:sldId id="403" r:id="rId29"/>
    <p:sldId id="394" r:id="rId30"/>
    <p:sldId id="398" r:id="rId31"/>
    <p:sldId id="443" r:id="rId32"/>
    <p:sldId id="492" r:id="rId33"/>
    <p:sldId id="493" r:id="rId34"/>
    <p:sldId id="494" r:id="rId35"/>
    <p:sldId id="495" r:id="rId36"/>
    <p:sldId id="496" r:id="rId37"/>
    <p:sldId id="411" r:id="rId38"/>
    <p:sldId id="404" r:id="rId39"/>
    <p:sldId id="490" r:id="rId40"/>
    <p:sldId id="445" r:id="rId41"/>
    <p:sldId id="446" r:id="rId42"/>
    <p:sldId id="447" r:id="rId43"/>
    <p:sldId id="448" r:id="rId44"/>
    <p:sldId id="449" r:id="rId45"/>
    <p:sldId id="450" r:id="rId46"/>
    <p:sldId id="454" r:id="rId47"/>
    <p:sldId id="457" r:id="rId48"/>
    <p:sldId id="455" r:id="rId49"/>
    <p:sldId id="458" r:id="rId50"/>
    <p:sldId id="451" r:id="rId51"/>
    <p:sldId id="452" r:id="rId52"/>
    <p:sldId id="392" r:id="rId53"/>
    <p:sldId id="453" r:id="rId54"/>
    <p:sldId id="491" r:id="rId55"/>
    <p:sldId id="444" r:id="rId56"/>
    <p:sldId id="467" r:id="rId57"/>
    <p:sldId id="469" r:id="rId58"/>
    <p:sldId id="459" r:id="rId59"/>
    <p:sldId id="466" r:id="rId60"/>
    <p:sldId id="480" r:id="rId61"/>
    <p:sldId id="460" r:id="rId62"/>
    <p:sldId id="461" r:id="rId63"/>
    <p:sldId id="487" r:id="rId64"/>
    <p:sldId id="462" r:id="rId65"/>
    <p:sldId id="481" r:id="rId66"/>
    <p:sldId id="470" r:id="rId67"/>
    <p:sldId id="465" r:id="rId68"/>
    <p:sldId id="483" r:id="rId69"/>
    <p:sldId id="484" r:id="rId70"/>
    <p:sldId id="485" r:id="rId71"/>
    <p:sldId id="486" r:id="rId72"/>
    <p:sldId id="488" r:id="rId73"/>
    <p:sldId id="489" r:id="rId74"/>
    <p:sldId id="498" r:id="rId75"/>
    <p:sldId id="499" r:id="rId76"/>
    <p:sldId id="497" r:id="rId77"/>
    <p:sldId id="501" r:id="rId78"/>
    <p:sldId id="503" r:id="rId79"/>
    <p:sldId id="520" r:id="rId80"/>
    <p:sldId id="504" r:id="rId81"/>
    <p:sldId id="525" r:id="rId82"/>
    <p:sldId id="526" r:id="rId83"/>
    <p:sldId id="502" r:id="rId84"/>
    <p:sldId id="519" r:id="rId85"/>
    <p:sldId id="508" r:id="rId86"/>
    <p:sldId id="521" r:id="rId87"/>
    <p:sldId id="512" r:id="rId88"/>
    <p:sldId id="522" r:id="rId89"/>
    <p:sldId id="527" r:id="rId90"/>
    <p:sldId id="528" r:id="rId91"/>
    <p:sldId id="523" r:id="rId92"/>
    <p:sldId id="524" r:id="rId93"/>
    <p:sldId id="412" r:id="rId94"/>
    <p:sldId id="515" r:id="rId95"/>
    <p:sldId id="516" r:id="rId96"/>
    <p:sldId id="418" r:id="rId97"/>
    <p:sldId id="420" r:id="rId98"/>
    <p:sldId id="425" r:id="rId99"/>
    <p:sldId id="421" r:id="rId100"/>
    <p:sldId id="419" r:id="rId101"/>
    <p:sldId id="422" r:id="rId102"/>
    <p:sldId id="423" r:id="rId103"/>
    <p:sldId id="424" r:id="rId104"/>
    <p:sldId id="430" r:id="rId105"/>
    <p:sldId id="428" r:id="rId106"/>
    <p:sldId id="429" r:id="rId107"/>
    <p:sldId id="427" r:id="rId108"/>
  </p:sldIdLst>
  <p:sldSz cx="9144000" cy="6858000" type="screen4x3"/>
  <p:notesSz cx="6858000" cy="9144000"/>
  <p:defaultTextStyle>
    <a:defPPr>
      <a:defRPr lang="it-IT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FF"/>
    <a:srgbClr val="31F752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Stile medio 2 - Colore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807" autoAdjust="0"/>
  </p:normalViewPr>
  <p:slideViewPr>
    <p:cSldViewPr snapToObjects="1">
      <p:cViewPr varScale="1">
        <p:scale>
          <a:sx n="98" d="100"/>
          <a:sy n="98" d="100"/>
        </p:scale>
        <p:origin x="-1350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Objects="1">
      <p:cViewPr varScale="1">
        <p:scale>
          <a:sx n="67" d="100"/>
          <a:sy n="67" d="100"/>
        </p:scale>
        <p:origin x="-3600" y="-108"/>
      </p:cViewPr>
      <p:guideLst>
        <p:guide orient="horz" pos="2880"/>
        <p:guide pos="2160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110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notesMaster" Target="notesMasters/notesMaster1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it-IT" dirty="0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2B87F1FE-6CA8-46D2-B270-ACA42F13D456}" type="datetimeFigureOut">
              <a:rPr lang="it-IT"/>
              <a:pPr>
                <a:defRPr/>
              </a:pPr>
              <a:t>09/02/2011</a:t>
            </a:fld>
            <a:endParaRPr lang="it-IT" dirty="0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it-IT" noProof="0" dirty="0" smtClean="0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noProof="0" smtClean="0"/>
              <a:t>Fare clic per modificare stili del testo dello schema</a:t>
            </a:r>
          </a:p>
          <a:p>
            <a:pPr lvl="1"/>
            <a:r>
              <a:rPr lang="it-IT" noProof="0" smtClean="0"/>
              <a:t>Secondo livello</a:t>
            </a:r>
          </a:p>
          <a:p>
            <a:pPr lvl="2"/>
            <a:r>
              <a:rPr lang="it-IT" noProof="0" smtClean="0"/>
              <a:t>Terzo livello</a:t>
            </a:r>
          </a:p>
          <a:p>
            <a:pPr lvl="3"/>
            <a:r>
              <a:rPr lang="it-IT" noProof="0" smtClean="0"/>
              <a:t>Quarto livello</a:t>
            </a:r>
          </a:p>
          <a:p>
            <a:pPr lvl="4"/>
            <a:r>
              <a:rPr lang="it-IT" noProof="0" smtClean="0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it-IT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2A71A4E2-E3FA-4D7C-80D5-75FCA8532ED1}" type="slidenum">
              <a:rPr lang="it-IT"/>
              <a:pPr>
                <a:defRPr/>
              </a:pPr>
              <a:t>‹N›</a:t>
            </a:fld>
            <a:endParaRPr lang="it-IT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71A4E2-E3FA-4D7C-80D5-75FCA8532ED1}" type="slidenum">
              <a:rPr lang="it-IT" smtClean="0"/>
              <a:pPr>
                <a:defRPr/>
              </a:pPr>
              <a:t>1</a:t>
            </a:fld>
            <a:endParaRPr lang="it-IT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71A4E2-E3FA-4D7C-80D5-75FCA8532ED1}" type="slidenum">
              <a:rPr lang="it-IT" smtClean="0"/>
              <a:pPr>
                <a:defRPr/>
              </a:pPr>
              <a:t>107</a:t>
            </a:fld>
            <a:endParaRPr lang="it-IT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71A4E2-E3FA-4D7C-80D5-75FCA8532ED1}" type="slidenum">
              <a:rPr lang="it-IT" smtClean="0"/>
              <a:pPr>
                <a:defRPr/>
              </a:pPr>
              <a:t>3</a:t>
            </a:fld>
            <a:endParaRPr lang="it-IT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71A4E2-E3FA-4D7C-80D5-75FCA8532ED1}" type="slidenum">
              <a:rPr lang="it-IT" smtClean="0"/>
              <a:pPr>
                <a:defRPr/>
              </a:pPr>
              <a:t>26</a:t>
            </a:fld>
            <a:endParaRPr lang="it-IT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C7C81B-1547-4C7C-AD2F-C9389ABB1DDE}" type="slidenum">
              <a:rPr lang="it-IT" smtClean="0"/>
              <a:pPr/>
              <a:t>29</a:t>
            </a:fld>
            <a:endParaRPr lang="it-IT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71A4E2-E3FA-4D7C-80D5-75FCA8532ED1}" type="slidenum">
              <a:rPr lang="it-IT" smtClean="0"/>
              <a:pPr>
                <a:defRPr/>
              </a:pPr>
              <a:t>37</a:t>
            </a:fld>
            <a:endParaRPr lang="it-IT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71A4E2-E3FA-4D7C-80D5-75FCA8532ED1}" type="slidenum">
              <a:rPr lang="it-IT" smtClean="0"/>
              <a:pPr>
                <a:defRPr/>
              </a:pPr>
              <a:t>42</a:t>
            </a:fld>
            <a:endParaRPr lang="it-IT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71A4E2-E3FA-4D7C-80D5-75FCA8532ED1}" type="slidenum">
              <a:rPr lang="it-IT" smtClean="0"/>
              <a:pPr>
                <a:defRPr/>
              </a:pPr>
              <a:t>56</a:t>
            </a:fld>
            <a:endParaRPr lang="it-IT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71A4E2-E3FA-4D7C-80D5-75FCA8532ED1}" type="slidenum">
              <a:rPr lang="it-IT" smtClean="0"/>
              <a:pPr>
                <a:defRPr/>
              </a:pPr>
              <a:t>76</a:t>
            </a:fld>
            <a:endParaRPr lang="it-IT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71A4E2-E3FA-4D7C-80D5-75FCA8532ED1}" type="slidenum">
              <a:rPr lang="it-IT" smtClean="0"/>
              <a:pPr>
                <a:defRPr/>
              </a:pPr>
              <a:t>93</a:t>
            </a:fld>
            <a:endParaRPr lang="it-IT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it-IT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it-I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7CF24E-3D63-4211-816A-F33322ADD536}" type="datetime1">
              <a:rPr lang="it-IT" smtClean="0"/>
              <a:pPr>
                <a:defRPr/>
              </a:pPr>
              <a:t>09/02/2011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F2EDD12-33FC-4FD7-A4A5-0D6F143317B3}" type="slidenum">
              <a:rPr lang="it-IT" smtClean="0"/>
              <a:pPr>
                <a:defRPr/>
              </a:pPr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t-IT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t-I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D1C7544-92D9-48F6-9BF2-41F2B16B61AB}" type="datetime1">
              <a:rPr lang="it-IT" smtClean="0"/>
              <a:pPr>
                <a:defRPr/>
              </a:pPr>
              <a:t>09/02/2011</a:t>
            </a:fld>
            <a:endParaRPr lang="it-IT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it-I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F2EDD12-33FC-4FD7-A4A5-0D6F143317B3}" type="slidenum">
              <a:rPr lang="it-IT" smtClean="0"/>
              <a:pPr>
                <a:defRPr/>
              </a:pPr>
              <a:t>‹N›</a:t>
            </a:fld>
            <a:endParaRPr lang="it-IT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it-IT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t-I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AAE4D27-D27B-4E13-9E32-47564545C26A}" type="datetime1">
              <a:rPr lang="it-IT" smtClean="0"/>
              <a:pPr>
                <a:defRPr/>
              </a:pPr>
              <a:t>09/02/2011</a:t>
            </a:fld>
            <a:endParaRPr lang="it-IT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it-I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F2EDD12-33FC-4FD7-A4A5-0D6F143317B3}" type="slidenum">
              <a:rPr lang="it-IT" smtClean="0"/>
              <a:pPr>
                <a:defRPr/>
              </a:pPr>
              <a:t>‹N›</a:t>
            </a:fld>
            <a:endParaRPr lang="it-IT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/>
          <p:cNvSpPr/>
          <p:nvPr userDrawn="1"/>
        </p:nvSpPr>
        <p:spPr>
          <a:xfrm>
            <a:off x="0" y="1042492"/>
            <a:ext cx="9143999" cy="5760720"/>
          </a:xfrm>
          <a:prstGeom prst="roundRect">
            <a:avLst>
              <a:gd name="adj" fmla="val 2305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4422"/>
            <a:ext cx="8229600" cy="4911741"/>
          </a:xfrm>
        </p:spPr>
        <p:txBody>
          <a:bodyPr/>
          <a:lstStyle/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286520"/>
            <a:ext cx="2133600" cy="365125"/>
          </a:xfrm>
        </p:spPr>
        <p:txBody>
          <a:bodyPr/>
          <a:lstStyle/>
          <a:p>
            <a:pPr>
              <a:defRPr/>
            </a:pPr>
            <a:fld id="{9F15F7A3-FD92-4D93-AFCB-448602C2CFF4}" type="datetime1">
              <a:rPr lang="it-IT" smtClean="0"/>
              <a:pPr>
                <a:defRPr/>
              </a:pPr>
              <a:t>09/02/2011</a:t>
            </a:fld>
            <a:endParaRPr lang="it-IT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286520"/>
            <a:ext cx="2895600" cy="365125"/>
          </a:xfrm>
        </p:spPr>
        <p:txBody>
          <a:bodyPr/>
          <a:lstStyle/>
          <a:p>
            <a:pPr>
              <a:defRPr/>
            </a:pPr>
            <a:endParaRPr lang="it-I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286520"/>
            <a:ext cx="2133600" cy="365125"/>
          </a:xfrm>
        </p:spPr>
        <p:txBody>
          <a:bodyPr/>
          <a:lstStyle/>
          <a:p>
            <a:pPr>
              <a:defRPr/>
            </a:pPr>
            <a:fld id="{CF2EDD12-33FC-4FD7-A4A5-0D6F143317B3}" type="slidenum">
              <a:rPr lang="it-IT" smtClean="0"/>
              <a:pPr>
                <a:defRPr/>
              </a:pPr>
              <a:t>‹N›</a:t>
            </a:fld>
            <a:endParaRPr lang="it-IT" dirty="0"/>
          </a:p>
        </p:txBody>
      </p:sp>
      <p:pic>
        <p:nvPicPr>
          <p:cNvPr id="9" name="Picture 6"/>
          <p:cNvPicPr>
            <a:picLocks noChangeAspect="1" noChangeArrowheads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8001024" y="6286520"/>
            <a:ext cx="1053934" cy="5016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" name="Picture 9" descr="logo_SUPSI_60mm_ITA.gif"/>
          <p:cNvPicPr>
            <a:picLocks noChangeAspect="1"/>
          </p:cNvPicPr>
          <p:nvPr userDrawn="1"/>
        </p:nvPicPr>
        <p:blipFill>
          <a:blip r:embed="rId3" cstate="screen"/>
          <a:stretch>
            <a:fillRect/>
          </a:stretch>
        </p:blipFill>
        <p:spPr>
          <a:xfrm>
            <a:off x="142844" y="6335401"/>
            <a:ext cx="944304" cy="40262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59181"/>
            <a:ext cx="9144000" cy="915988"/>
          </a:xfrm>
          <a:prstGeom prst="roundRect">
            <a:avLst/>
          </a:prstGeom>
          <a:solidFill>
            <a:srgbClr val="00B050"/>
          </a:solidFill>
        </p:spPr>
        <p:txBody>
          <a:bodyPr>
            <a:noAutofit/>
          </a:bodyPr>
          <a:lstStyle>
            <a:lvl1pPr>
              <a:defRPr sz="5400" b="1"/>
            </a:lvl1pPr>
          </a:lstStyle>
          <a:p>
            <a:r>
              <a:rPr lang="en-US" dirty="0" smtClean="0"/>
              <a:t>Click to edit Master title style</a:t>
            </a:r>
            <a:endParaRPr lang="it-IT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it-IT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7BE233B-80F8-4A9F-B209-9700FEA2A071}" type="datetime1">
              <a:rPr lang="it-IT" smtClean="0"/>
              <a:pPr>
                <a:defRPr/>
              </a:pPr>
              <a:t>09/02/2011</a:t>
            </a:fld>
            <a:endParaRPr lang="it-IT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it-I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F2EDD12-33FC-4FD7-A4A5-0D6F143317B3}" type="slidenum">
              <a:rPr lang="it-IT" smtClean="0"/>
              <a:pPr>
                <a:defRPr/>
              </a:pPr>
              <a:t>‹N›</a:t>
            </a:fld>
            <a:endParaRPr lang="it-IT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t-IT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t-IT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t-IT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290FEAA-B8FF-467D-B6DF-AA5BD7C36380}" type="datetime1">
              <a:rPr lang="it-IT" smtClean="0"/>
              <a:pPr>
                <a:defRPr/>
              </a:pPr>
              <a:t>09/02/2011</a:t>
            </a:fld>
            <a:endParaRPr lang="it-IT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it-IT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F2EDD12-33FC-4FD7-A4A5-0D6F143317B3}" type="slidenum">
              <a:rPr lang="it-IT" smtClean="0"/>
              <a:pPr>
                <a:defRPr/>
              </a:pPr>
              <a:t>‹N›</a:t>
            </a:fld>
            <a:endParaRPr lang="it-IT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428596" y="1357298"/>
            <a:ext cx="8358246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it-IT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t-IT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t-IT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68EA8EA-CE87-4D3E-A26B-E77A05CBCC49}" type="datetime1">
              <a:rPr lang="it-IT" smtClean="0"/>
              <a:pPr>
                <a:defRPr/>
              </a:pPr>
              <a:t>09/02/2011</a:t>
            </a:fld>
            <a:endParaRPr lang="it-IT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it-IT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F2EDD12-33FC-4FD7-A4A5-0D6F143317B3}" type="slidenum">
              <a:rPr lang="it-IT" smtClean="0"/>
              <a:pPr>
                <a:defRPr/>
              </a:pPr>
              <a:t>‹N›</a:t>
            </a:fld>
            <a:endParaRPr lang="it-IT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428596" y="1357298"/>
            <a:ext cx="8358246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t-IT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E839372-5AB7-4F11-BF0C-51DCD94F86AB}" type="datetime1">
              <a:rPr lang="it-IT" smtClean="0"/>
              <a:pPr>
                <a:defRPr/>
              </a:pPr>
              <a:t>09/02/2011</a:t>
            </a:fld>
            <a:endParaRPr lang="it-IT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it-IT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F2EDD12-33FC-4FD7-A4A5-0D6F143317B3}" type="slidenum">
              <a:rPr lang="it-IT" smtClean="0"/>
              <a:pPr>
                <a:defRPr/>
              </a:pPr>
              <a:t>‹N›</a:t>
            </a:fld>
            <a:endParaRPr lang="it-IT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6B2CF39-61F7-4256-B773-52DF20B5EFE5}" type="datetime1">
              <a:rPr lang="it-IT" smtClean="0"/>
              <a:pPr>
                <a:defRPr/>
              </a:pPr>
              <a:t>09/02/2011</a:t>
            </a:fld>
            <a:endParaRPr lang="it-IT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F2EDD12-33FC-4FD7-A4A5-0D6F143317B3}" type="slidenum">
              <a:rPr lang="it-IT" smtClean="0"/>
              <a:pPr>
                <a:defRPr/>
              </a:pPr>
              <a:t>‹N›</a:t>
            </a:fld>
            <a:endParaRPr lang="it-IT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it-IT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t-IT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A0A9A06-E57E-411C-8123-ADF60BE19AEE}" type="datetime1">
              <a:rPr lang="it-IT" smtClean="0"/>
              <a:pPr>
                <a:defRPr/>
              </a:pPr>
              <a:t>09/02/2011</a:t>
            </a:fld>
            <a:endParaRPr lang="it-IT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it-IT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F2EDD12-33FC-4FD7-A4A5-0D6F143317B3}" type="slidenum">
              <a:rPr lang="it-IT" smtClean="0"/>
              <a:pPr>
                <a:defRPr/>
              </a:pPr>
              <a:t>‹N›</a:t>
            </a:fld>
            <a:endParaRPr lang="it-IT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it-IT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01B084B-CA2E-4F55-B84F-8D571B6DEAB6}" type="datetime1">
              <a:rPr lang="it-IT" smtClean="0"/>
              <a:pPr>
                <a:defRPr/>
              </a:pPr>
              <a:t>09/02/2011</a:t>
            </a:fld>
            <a:endParaRPr lang="it-IT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it-IT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F2EDD12-33FC-4FD7-A4A5-0D6F143317B3}" type="slidenum">
              <a:rPr lang="it-IT" smtClean="0"/>
              <a:pPr>
                <a:defRPr/>
              </a:pPr>
              <a:t>‹N›</a:t>
            </a:fld>
            <a:endParaRPr lang="it-IT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it-IT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it-I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B0E3DA4C-D1EF-41FE-8997-04C3AD1EB446}" type="datetime1">
              <a:rPr lang="it-IT" smtClean="0"/>
              <a:pPr>
                <a:defRPr/>
              </a:pPr>
              <a:t>09/02/2011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CF2EDD12-33FC-4FD7-A4A5-0D6F143317B3}" type="slidenum">
              <a:rPr lang="it-IT" smtClean="0"/>
              <a:pPr>
                <a:defRPr/>
              </a:pPr>
              <a:t>‹N›</a:t>
            </a:fld>
            <a:endParaRPr 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2.gi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gif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gi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1.jpeg"/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12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4.png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11" Type="http://schemas.openxmlformats.org/officeDocument/2006/relationships/image" Target="../media/image20.jpeg"/><Relationship Id="rId5" Type="http://schemas.openxmlformats.org/officeDocument/2006/relationships/image" Target="../media/image15.png"/><Relationship Id="rId15" Type="http://schemas.openxmlformats.org/officeDocument/2006/relationships/image" Target="../media/image23.jpeg"/><Relationship Id="rId10" Type="http://schemas.openxmlformats.org/officeDocument/2006/relationships/image" Target="../media/image19.png"/><Relationship Id="rId4" Type="http://schemas.openxmlformats.org/officeDocument/2006/relationships/image" Target="../media/image14.png"/><Relationship Id="rId9" Type="http://schemas.openxmlformats.org/officeDocument/2006/relationships/image" Target="../media/image18.jpeg"/><Relationship Id="rId14" Type="http://schemas.openxmlformats.org/officeDocument/2006/relationships/image" Target="../media/image22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jpeg"/><Relationship Id="rId5" Type="http://schemas.openxmlformats.org/officeDocument/2006/relationships/image" Target="../media/image32.jpeg"/><Relationship Id="rId4" Type="http://schemas.openxmlformats.org/officeDocument/2006/relationships/image" Target="../media/image31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gif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jpe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gif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jpe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gif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gif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gif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gif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0" y="0"/>
            <a:ext cx="9144000" cy="4000504"/>
          </a:xfrm>
          <a:prstGeom prst="roundRect">
            <a:avLst>
              <a:gd name="adj" fmla="val 5608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0" y="2786058"/>
            <a:ext cx="9144000" cy="4019358"/>
          </a:xfrm>
          <a:prstGeom prst="roundRect">
            <a:avLst>
              <a:gd name="adj" fmla="val 5608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428596" y="1752059"/>
            <a:ext cx="8358246" cy="3286148"/>
          </a:xfrm>
          <a:prstGeom prst="roundRect">
            <a:avLst>
              <a:gd name="adj" fmla="val 5608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3568" y="1857364"/>
            <a:ext cx="7854533" cy="2428892"/>
          </a:xfrm>
        </p:spPr>
        <p:txBody>
          <a:bodyPr anchor="ctr">
            <a:noAutofit/>
          </a:bodyPr>
          <a:lstStyle/>
          <a:p>
            <a:r>
              <a:rPr lang="en-US" sz="6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empus Sans ITC" pitchFamily="82" charset="0"/>
              </a:rPr>
              <a:t>SOS: </a:t>
            </a:r>
            <a:r>
              <a:rPr lang="en-US" sz="48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empus Sans ITC" pitchFamily="82" charset="0"/>
              </a:rPr>
              <a:t/>
            </a:r>
            <a:br>
              <a:rPr lang="en-US" sz="48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empus Sans ITC" pitchFamily="82" charset="0"/>
              </a:rPr>
            </a:br>
            <a:r>
              <a:rPr lang="en-US" sz="48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empus Sans ITC" pitchFamily="82" charset="0"/>
              </a:rPr>
              <a:t>Sensor Observation Service</a:t>
            </a:r>
            <a:endParaRPr lang="it-IT" sz="2400" dirty="0">
              <a:latin typeface="Tempus Sans ITC" pitchFamily="82" charset="0"/>
            </a:endParaRPr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5818688" y="5286388"/>
            <a:ext cx="2968154" cy="1412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" name="Picture 14" descr="logo_SUPSI_60mm_ITA.gif"/>
          <p:cNvPicPr>
            <a:picLocks noChangeAspect="1"/>
          </p:cNvPicPr>
          <p:nvPr/>
        </p:nvPicPr>
        <p:blipFill>
          <a:blip r:embed="rId4" cstate="screen"/>
          <a:stretch>
            <a:fillRect/>
          </a:stretch>
        </p:blipFill>
        <p:spPr>
          <a:xfrm>
            <a:off x="194056" y="5447186"/>
            <a:ext cx="2433728" cy="1037664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428728" y="4500570"/>
            <a:ext cx="625684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2800" b="1" dirty="0" smtClean="0">
                <a:solidFill>
                  <a:schemeClr val="bg1"/>
                </a:solidFill>
                <a:latin typeface="Tempus Sans ITC" pitchFamily="82" charset="0"/>
              </a:rPr>
              <a:t>Massimiliano Cannata</a:t>
            </a:r>
            <a:r>
              <a:rPr lang="it-IT" sz="2800" dirty="0" smtClean="0">
                <a:solidFill>
                  <a:schemeClr val="bg1"/>
                </a:solidFill>
                <a:latin typeface="Tempus Sans ITC" pitchFamily="82" charset="0"/>
              </a:rPr>
              <a:t>, Milan Antonovic</a:t>
            </a:r>
          </a:p>
        </p:txBody>
      </p:sp>
      <p:pic>
        <p:nvPicPr>
          <p:cNvPr id="17" name="Immagine 16" descr="convegno.jpg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>
          <a:xfrm>
            <a:off x="1336423" y="262497"/>
            <a:ext cx="6471155" cy="134073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Sensor Web: </a:t>
            </a:r>
            <a:r>
              <a:rPr lang="it-IT" dirty="0" smtClean="0"/>
              <a:t>cos’è</a:t>
            </a:r>
            <a:r>
              <a:rPr lang="en-US" dirty="0" smtClean="0"/>
              <a:t>!</a:t>
            </a:r>
            <a:endParaRPr lang="it-I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514350" indent="-514350">
              <a:buNone/>
            </a:pPr>
            <a:r>
              <a:rPr lang="it-IT" sz="2800" dirty="0" smtClean="0">
                <a:solidFill>
                  <a:schemeClr val="bg1"/>
                </a:solidFill>
              </a:rPr>
              <a:t>7. 	Nuove informazioni devono poter essere generate dinamicamente integrando dati osservati</a:t>
            </a:r>
          </a:p>
          <a:p>
            <a:pPr marL="514350" indent="-514350">
              <a:buNone/>
            </a:pPr>
            <a:endParaRPr lang="it-IT" sz="2800" dirty="0" smtClean="0">
              <a:solidFill>
                <a:schemeClr val="bg1"/>
              </a:solidFill>
            </a:endParaRPr>
          </a:p>
          <a:p>
            <a:pPr marL="514350" indent="-514350">
              <a:buNone/>
            </a:pPr>
            <a:r>
              <a:rPr lang="it-IT" sz="2800" dirty="0" smtClean="0">
                <a:solidFill>
                  <a:schemeClr val="bg1"/>
                </a:solidFill>
              </a:rPr>
              <a:t>8.	Allarmi devono poter essere generati sulla base di informazioni derivate dai sensori e disseminati per poter attivare azioni di intervento, anche automatiche</a:t>
            </a:r>
          </a:p>
          <a:p>
            <a:pPr marL="514350" indent="-514350">
              <a:buNone/>
            </a:pPr>
            <a:endParaRPr lang="it-IT" sz="2800" dirty="0" smtClean="0">
              <a:solidFill>
                <a:schemeClr val="bg1"/>
              </a:solidFill>
            </a:endParaRPr>
          </a:p>
          <a:p>
            <a:pPr marL="514350" indent="-514350">
              <a:buNone/>
            </a:pPr>
            <a:r>
              <a:rPr lang="it-IT" sz="2800" dirty="0" smtClean="0">
                <a:solidFill>
                  <a:schemeClr val="bg1"/>
                </a:solidFill>
              </a:rPr>
              <a:t>9.	I sensori devono essere intelligenti, agendo come elementi che fanno parte di un ambiente che conoscono (reti intelligenti di sensori)</a:t>
            </a:r>
            <a:endParaRPr lang="it-IT" sz="2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solidFill>
                  <a:schemeClr val="bg1"/>
                </a:solidFill>
              </a:rPr>
              <a:t>istSOS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usa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&lt;</a:t>
            </a:r>
            <a:r>
              <a:rPr lang="en-US" dirty="0" err="1" smtClean="0">
                <a:solidFill>
                  <a:schemeClr val="bg1"/>
                </a:solidFill>
              </a:rPr>
              <a:t>om:samplingTime</a:t>
            </a:r>
            <a:r>
              <a:rPr lang="en-US" dirty="0" smtClean="0">
                <a:solidFill>
                  <a:schemeClr val="bg1"/>
                </a:solidFill>
              </a:rPr>
              <a:t>&gt; </a:t>
            </a:r>
            <a:r>
              <a:rPr lang="en-US" dirty="0" smtClean="0">
                <a:solidFill>
                  <a:schemeClr val="bg1"/>
                </a:solidFill>
              </a:rPr>
              <a:t>per </a:t>
            </a:r>
            <a:r>
              <a:rPr lang="en-US" dirty="0" err="1" smtClean="0">
                <a:solidFill>
                  <a:schemeClr val="bg1"/>
                </a:solidFill>
              </a:rPr>
              <a:t>fornire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il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periodo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di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osservazione</a:t>
            </a:r>
            <a:r>
              <a:rPr lang="en-US" dirty="0" smtClean="0">
                <a:solidFill>
                  <a:schemeClr val="bg1"/>
                </a:solidFill>
              </a:rPr>
              <a:t>, non </a:t>
            </a:r>
            <a:r>
              <a:rPr lang="en-US" dirty="0" err="1" smtClean="0">
                <a:solidFill>
                  <a:schemeClr val="bg1"/>
                </a:solidFill>
              </a:rPr>
              <a:t>l’intervallo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delle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osservazioni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restituite</a:t>
            </a:r>
            <a:r>
              <a:rPr lang="en-US" dirty="0" smtClean="0">
                <a:solidFill>
                  <a:schemeClr val="bg1"/>
                </a:solidFill>
              </a:rPr>
              <a:t> (</a:t>
            </a:r>
            <a:r>
              <a:rPr lang="en-US" dirty="0" err="1" smtClean="0">
                <a:solidFill>
                  <a:schemeClr val="bg1"/>
                </a:solidFill>
              </a:rPr>
              <a:t>min_obs-max_obs</a:t>
            </a:r>
            <a:r>
              <a:rPr lang="en-US" dirty="0" smtClean="0">
                <a:solidFill>
                  <a:schemeClr val="bg1"/>
                </a:solidFill>
              </a:rPr>
              <a:t>)</a:t>
            </a:r>
            <a:endParaRPr lang="en-US" dirty="0" smtClean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Irregular time series</a:t>
            </a:r>
            <a:endParaRPr lang="en-US" dirty="0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1000036" y="4635122"/>
            <a:ext cx="6984776" cy="1588"/>
          </a:xfrm>
          <a:prstGeom prst="straightConnector1">
            <a:avLst/>
          </a:prstGeom>
          <a:ln w="76200">
            <a:solidFill>
              <a:schemeClr val="accent5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7364129" y="4120186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time</a:t>
            </a:r>
            <a:endParaRPr lang="en-US" dirty="0"/>
          </a:p>
        </p:txBody>
      </p:sp>
      <p:sp>
        <p:nvSpPr>
          <p:cNvPr id="7" name="Right Brace 6"/>
          <p:cNvSpPr/>
          <p:nvPr/>
        </p:nvSpPr>
        <p:spPr>
          <a:xfrm rot="5400000">
            <a:off x="3412304" y="2437290"/>
            <a:ext cx="504056" cy="5328592"/>
          </a:xfrm>
          <a:prstGeom prst="rightBrac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214414" y="5417122"/>
            <a:ext cx="4965847" cy="36933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observed period = </a:t>
            </a:r>
            <a:r>
              <a:rPr lang="en-US" dirty="0" err="1" smtClean="0"/>
              <a:t>istSOS</a:t>
            </a:r>
            <a:r>
              <a:rPr lang="en-US" dirty="0" smtClean="0"/>
              <a:t> &lt;</a:t>
            </a:r>
            <a:r>
              <a:rPr lang="en-US" dirty="0" err="1" smtClean="0"/>
              <a:t>om:samplingTime</a:t>
            </a:r>
            <a:r>
              <a:rPr lang="en-US" dirty="0" smtClean="0"/>
              <a:t>&gt;</a:t>
            </a:r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 rot="5400000" flipH="1" flipV="1">
            <a:off x="1540096" y="4597530"/>
            <a:ext cx="504056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rot="5400000" flipH="1" flipV="1">
            <a:off x="1692496" y="4597530"/>
            <a:ext cx="504056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rot="5400000" flipH="1" flipV="1">
            <a:off x="1844896" y="4597530"/>
            <a:ext cx="504056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rot="5400000" flipH="1" flipV="1">
            <a:off x="1997296" y="4597530"/>
            <a:ext cx="504056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rot="5400000" flipH="1" flipV="1">
            <a:off x="3484312" y="4597530"/>
            <a:ext cx="504056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rot="5400000" flipH="1" flipV="1">
            <a:off x="4204392" y="4597530"/>
            <a:ext cx="504056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rot="5400000" flipH="1" flipV="1">
            <a:off x="4356792" y="4597530"/>
            <a:ext cx="504056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ight Brace 15"/>
          <p:cNvSpPr/>
          <p:nvPr/>
        </p:nvSpPr>
        <p:spPr>
          <a:xfrm rot="16200000">
            <a:off x="4957822" y="1669258"/>
            <a:ext cx="432048" cy="3461696"/>
          </a:xfrm>
          <a:prstGeom prst="rightBrac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3700751" y="2814749"/>
            <a:ext cx="2936515" cy="369332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Requested </a:t>
            </a:r>
            <a:r>
              <a:rPr lang="en-US" dirty="0" err="1" smtClean="0">
                <a:solidFill>
                  <a:schemeClr val="bg1"/>
                </a:solidFill>
              </a:rPr>
              <a:t>eventTime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" name="Oval 17"/>
          <p:cNvSpPr/>
          <p:nvPr/>
        </p:nvSpPr>
        <p:spPr>
          <a:xfrm>
            <a:off x="4888468" y="4345502"/>
            <a:ext cx="1224136" cy="504056"/>
          </a:xfrm>
          <a:prstGeom prst="ellipse">
            <a:avLst/>
          </a:prstGeom>
          <a:noFill/>
          <a:ln w="38100">
            <a:solidFill>
              <a:srgbClr val="31F7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6409020" y="4384682"/>
            <a:ext cx="495672" cy="504056"/>
          </a:xfrm>
          <a:prstGeom prst="ellipse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Line Callout 1 19"/>
          <p:cNvSpPr/>
          <p:nvPr/>
        </p:nvSpPr>
        <p:spPr>
          <a:xfrm>
            <a:off x="7110603" y="3359455"/>
            <a:ext cx="1748418" cy="612648"/>
          </a:xfrm>
          <a:prstGeom prst="borderCallout1">
            <a:avLst>
              <a:gd name="adj1" fmla="val 99428"/>
              <a:gd name="adj2" fmla="val -225"/>
              <a:gd name="adj3" fmla="val 173708"/>
              <a:gd name="adj4" fmla="val -6168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</a:rPr>
              <a:t>NO EVENT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21" name="Line Callout 1 20"/>
          <p:cNvSpPr/>
          <p:nvPr/>
        </p:nvSpPr>
        <p:spPr>
          <a:xfrm>
            <a:off x="7110603" y="5344322"/>
            <a:ext cx="1748418" cy="612648"/>
          </a:xfrm>
          <a:prstGeom prst="borderCallout1">
            <a:avLst>
              <a:gd name="adj1" fmla="val -1913"/>
              <a:gd name="adj2" fmla="val 324"/>
              <a:gd name="adj3" fmla="val -76475"/>
              <a:gd name="adj4" fmla="val -19528"/>
            </a:avLst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</a:rPr>
              <a:t>NO DATA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22" name="Right Brace 21"/>
          <p:cNvSpPr/>
          <p:nvPr/>
        </p:nvSpPr>
        <p:spPr>
          <a:xfrm rot="16200000">
            <a:off x="4029435" y="3719494"/>
            <a:ext cx="288032" cy="945399"/>
          </a:xfrm>
          <a:prstGeom prst="rightBrace">
            <a:avLst/>
          </a:prstGeom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/>
          <p:cNvCxnSpPr>
            <a:stCxn id="16" idx="0"/>
          </p:cNvCxnSpPr>
          <p:nvPr/>
        </p:nvCxnSpPr>
        <p:spPr>
          <a:xfrm>
            <a:off x="3442998" y="3616130"/>
            <a:ext cx="1" cy="1018991"/>
          </a:xfrm>
          <a:prstGeom prst="line">
            <a:avLst/>
          </a:prstGeom>
          <a:ln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6" idx="2"/>
            <a:endCxn id="19" idx="6"/>
          </p:cNvCxnSpPr>
          <p:nvPr/>
        </p:nvCxnSpPr>
        <p:spPr>
          <a:xfrm rot="10800000" flipV="1">
            <a:off x="6904692" y="3616130"/>
            <a:ext cx="2" cy="1020580"/>
          </a:xfrm>
          <a:prstGeom prst="line">
            <a:avLst/>
          </a:prstGeom>
          <a:ln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540542" y="3678846"/>
            <a:ext cx="3240361" cy="3693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52°North &lt;</a:t>
            </a:r>
            <a:r>
              <a:rPr lang="en-US" dirty="0" err="1" smtClean="0"/>
              <a:t>om:samplingTime</a:t>
            </a:r>
            <a:r>
              <a:rPr lang="en-US" dirty="0" smtClean="0"/>
              <a:t>&gt;</a:t>
            </a:r>
            <a:endParaRPr lang="en-US" dirty="0"/>
          </a:p>
        </p:txBody>
      </p:sp>
      <p:cxnSp>
        <p:nvCxnSpPr>
          <p:cNvPr id="26" name="Straight Arrow Connector 25"/>
          <p:cNvCxnSpPr/>
          <p:nvPr/>
        </p:nvCxnSpPr>
        <p:spPr>
          <a:xfrm rot="5400000" flipH="1" flipV="1">
            <a:off x="5667704" y="5296044"/>
            <a:ext cx="1321851" cy="2"/>
          </a:xfrm>
          <a:prstGeom prst="straightConnector1">
            <a:avLst/>
          </a:prstGeom>
          <a:ln w="1905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4016139" y="5956970"/>
            <a:ext cx="2888552" cy="646331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last communication between Sensor and SOS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28" name="Straight Arrow Connector 27"/>
          <p:cNvCxnSpPr/>
          <p:nvPr/>
        </p:nvCxnSpPr>
        <p:spPr>
          <a:xfrm rot="5400000" flipH="1" flipV="1">
            <a:off x="254514" y="5380640"/>
            <a:ext cx="1491044" cy="2"/>
          </a:xfrm>
          <a:prstGeom prst="straightConnector1">
            <a:avLst/>
          </a:prstGeom>
          <a:ln w="1905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1000035" y="5956970"/>
            <a:ext cx="2888552" cy="646331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first communication between Sensor and SOS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b="1" dirty="0" smtClean="0">
              <a:solidFill>
                <a:schemeClr val="bg1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b="1" dirty="0" err="1" smtClean="0">
                <a:solidFill>
                  <a:schemeClr val="bg1"/>
                </a:solidFill>
              </a:rPr>
              <a:t>Riconoscimento</a:t>
            </a:r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b="1" dirty="0" err="1" smtClean="0">
                <a:solidFill>
                  <a:schemeClr val="bg1"/>
                </a:solidFill>
              </a:rPr>
              <a:t>automatico</a:t>
            </a:r>
            <a:r>
              <a:rPr lang="en-US" b="1" dirty="0" smtClean="0">
                <a:solidFill>
                  <a:schemeClr val="bg1"/>
                </a:solidFill>
              </a:rPr>
              <a:t> del </a:t>
            </a:r>
            <a:r>
              <a:rPr lang="en-US" b="1" dirty="0" err="1" smtClean="0">
                <a:solidFill>
                  <a:schemeClr val="bg1"/>
                </a:solidFill>
              </a:rPr>
              <a:t>tipo</a:t>
            </a:r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b="1" dirty="0" err="1" smtClean="0">
                <a:solidFill>
                  <a:schemeClr val="bg1"/>
                </a:solidFill>
              </a:rPr>
              <a:t>di</a:t>
            </a:r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b="1" dirty="0" err="1" smtClean="0">
                <a:solidFill>
                  <a:schemeClr val="bg1"/>
                </a:solidFill>
              </a:rPr>
              <a:t>sensore</a:t>
            </a:r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(</a:t>
            </a:r>
            <a:r>
              <a:rPr lang="en-US" dirty="0" err="1" smtClean="0">
                <a:solidFill>
                  <a:schemeClr val="bg1"/>
                </a:solidFill>
              </a:rPr>
              <a:t>fixpoint</a:t>
            </a:r>
            <a:r>
              <a:rPr lang="en-US" dirty="0" smtClean="0">
                <a:solidFill>
                  <a:schemeClr val="bg1"/>
                </a:solidFill>
              </a:rPr>
              <a:t> or </a:t>
            </a:r>
            <a:r>
              <a:rPr lang="en-US" dirty="0" err="1" smtClean="0">
                <a:solidFill>
                  <a:schemeClr val="bg1"/>
                </a:solidFill>
              </a:rPr>
              <a:t>mobilepoint</a:t>
            </a:r>
            <a:r>
              <a:rPr lang="en-US" dirty="0" smtClean="0">
                <a:solidFill>
                  <a:schemeClr val="bg1"/>
                </a:solidFill>
              </a:rPr>
              <a:t>) </a:t>
            </a:r>
            <a:r>
              <a:rPr lang="en-US" dirty="0" smtClean="0">
                <a:solidFill>
                  <a:schemeClr val="bg1"/>
                </a:solidFill>
              </a:rPr>
              <a:t>in </a:t>
            </a:r>
            <a:r>
              <a:rPr lang="en-US" dirty="0" err="1" smtClean="0">
                <a:solidFill>
                  <a:schemeClr val="bg1"/>
                </a:solidFill>
              </a:rPr>
              <a:t>funzione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della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presenza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di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x,y,z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nell</a:t>
            </a:r>
            <a:r>
              <a:rPr lang="en-US" dirty="0" smtClean="0">
                <a:solidFill>
                  <a:schemeClr val="bg1"/>
                </a:solidFill>
              </a:rPr>
              <a:t>’ </a:t>
            </a:r>
            <a:r>
              <a:rPr lang="en-US" dirty="0" err="1" smtClean="0">
                <a:solidFill>
                  <a:schemeClr val="bg1"/>
                </a:solidFill>
              </a:rPr>
              <a:t>observationTemplate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fornito</a:t>
            </a:r>
            <a:r>
              <a:rPr lang="en-US" dirty="0" smtClean="0">
                <a:solidFill>
                  <a:schemeClr val="bg1"/>
                </a:solidFill>
              </a:rPr>
              <a:t>.</a:t>
            </a:r>
          </a:p>
          <a:p>
            <a:pPr marL="514350" indent="-514350">
              <a:buFont typeface="+mj-lt"/>
              <a:buAutoNum type="arabicPeriod"/>
            </a:pPr>
            <a:endParaRPr lang="en-US" dirty="0" smtClean="0">
              <a:solidFill>
                <a:schemeClr val="bg1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err="1" smtClean="0">
                <a:solidFill>
                  <a:schemeClr val="bg1"/>
                </a:solidFill>
              </a:rPr>
              <a:t>Tutte</a:t>
            </a:r>
            <a:r>
              <a:rPr lang="en-US" dirty="0" smtClean="0">
                <a:solidFill>
                  <a:schemeClr val="bg1"/>
                </a:solidFill>
              </a:rPr>
              <a:t> le </a:t>
            </a:r>
            <a:r>
              <a:rPr lang="en-US" dirty="0" err="1" smtClean="0">
                <a:solidFill>
                  <a:schemeClr val="bg1"/>
                </a:solidFill>
              </a:rPr>
              <a:t>nuove</a:t>
            </a:r>
            <a:r>
              <a:rPr lang="en-US" dirty="0" smtClean="0">
                <a:solidFill>
                  <a:schemeClr val="bg1"/>
                </a:solidFill>
              </a:rPr>
              <a:t> procedure </a:t>
            </a:r>
            <a:r>
              <a:rPr lang="en-US" dirty="0" err="1" smtClean="0">
                <a:solidFill>
                  <a:schemeClr val="bg1"/>
                </a:solidFill>
              </a:rPr>
              <a:t>sono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registrate</a:t>
            </a:r>
            <a:r>
              <a:rPr lang="en-US" dirty="0" smtClean="0">
                <a:solidFill>
                  <a:schemeClr val="bg1"/>
                </a:solidFill>
              </a:rPr>
              <a:t> in un offering </a:t>
            </a:r>
            <a:r>
              <a:rPr lang="en-US" dirty="0" err="1" smtClean="0">
                <a:solidFill>
                  <a:schemeClr val="bg1"/>
                </a:solidFill>
              </a:rPr>
              <a:t>temporaneo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(“temporary”)</a:t>
            </a:r>
          </a:p>
          <a:p>
            <a:pPr marL="514350" indent="-514350">
              <a:buFont typeface="+mj-lt"/>
              <a:buAutoNum type="arabicPeriod"/>
            </a:pPr>
            <a:endParaRPr lang="en-US" dirty="0" smtClean="0">
              <a:solidFill>
                <a:schemeClr val="bg1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registerSensor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err="1" smtClean="0">
                <a:solidFill>
                  <a:schemeClr val="bg1"/>
                </a:solidFill>
              </a:rPr>
              <a:t>Permette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di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inserire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valori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multipli</a:t>
            </a:r>
            <a:r>
              <a:rPr lang="en-US" dirty="0" smtClean="0">
                <a:solidFill>
                  <a:schemeClr val="bg1"/>
                </a:solidFill>
              </a:rPr>
              <a:t> e </a:t>
            </a:r>
            <a:r>
              <a:rPr lang="en-US" dirty="0" err="1" smtClean="0">
                <a:solidFill>
                  <a:schemeClr val="bg1"/>
                </a:solidFill>
              </a:rPr>
              <a:t>restituisce</a:t>
            </a:r>
            <a:r>
              <a:rPr lang="en-US" dirty="0" smtClean="0">
                <a:solidFill>
                  <a:schemeClr val="bg1"/>
                </a:solidFill>
              </a:rPr>
              <a:t> un </a:t>
            </a:r>
            <a:r>
              <a:rPr lang="en-US" dirty="0" err="1" smtClean="0">
                <a:solidFill>
                  <a:schemeClr val="bg1"/>
                </a:solidFill>
              </a:rPr>
              <a:t>identificatore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composto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dalla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concatenazione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degli</a:t>
            </a:r>
            <a:r>
              <a:rPr lang="en-US" dirty="0" smtClean="0">
                <a:solidFill>
                  <a:schemeClr val="bg1"/>
                </a:solidFill>
              </a:rPr>
              <a:t> id </a:t>
            </a:r>
            <a:r>
              <a:rPr lang="en-US" dirty="0" err="1" smtClean="0">
                <a:solidFill>
                  <a:schemeClr val="bg1"/>
                </a:solidFill>
              </a:rPr>
              <a:t>delle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osservazioni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tramite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il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carattere</a:t>
            </a:r>
            <a:r>
              <a:rPr lang="en-US" dirty="0" smtClean="0">
                <a:solidFill>
                  <a:schemeClr val="bg1"/>
                </a:solidFill>
              </a:rPr>
              <a:t> “@”. </a:t>
            </a:r>
            <a:r>
              <a:rPr lang="en-US" dirty="0" smtClean="0">
                <a:solidFill>
                  <a:schemeClr val="bg1"/>
                </a:solidFill>
              </a:rPr>
              <a:t>(1@2@3@4@5..)</a:t>
            </a:r>
          </a:p>
          <a:p>
            <a:pPr marL="514350" indent="-514350">
              <a:buFont typeface="+mj-lt"/>
              <a:buAutoNum type="arabicPeriod"/>
            </a:pPr>
            <a:endParaRPr lang="en-US" dirty="0" smtClean="0">
              <a:solidFill>
                <a:schemeClr val="bg1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b="1" dirty="0" smtClean="0">
                <a:solidFill>
                  <a:schemeClr val="bg1"/>
                </a:solidFill>
              </a:rPr>
              <a:t>Time-value </a:t>
            </a:r>
            <a:r>
              <a:rPr lang="en-US" b="1" dirty="0" err="1" smtClean="0">
                <a:solidFill>
                  <a:schemeClr val="bg1"/>
                </a:solidFill>
              </a:rPr>
              <a:t>vincolo</a:t>
            </a:r>
            <a:r>
              <a:rPr lang="en-US" dirty="0" smtClean="0">
                <a:solidFill>
                  <a:schemeClr val="bg1"/>
                </a:solidFill>
              </a:rPr>
              <a:t>: </a:t>
            </a:r>
            <a:r>
              <a:rPr lang="en-US" dirty="0" err="1" smtClean="0">
                <a:solidFill>
                  <a:schemeClr val="bg1"/>
                </a:solidFill>
              </a:rPr>
              <a:t>una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procedura</a:t>
            </a:r>
            <a:r>
              <a:rPr lang="en-US" dirty="0" smtClean="0">
                <a:solidFill>
                  <a:schemeClr val="bg1"/>
                </a:solidFill>
              </a:rPr>
              <a:t> ha </a:t>
            </a:r>
            <a:r>
              <a:rPr lang="en-US" dirty="0" err="1" smtClean="0">
                <a:solidFill>
                  <a:schemeClr val="bg1"/>
                </a:solidFill>
              </a:rPr>
              <a:t>una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proprietà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osservata</a:t>
            </a:r>
            <a:r>
              <a:rPr lang="en-US" dirty="0" smtClean="0">
                <a:solidFill>
                  <a:schemeClr val="bg1"/>
                </a:solidFill>
              </a:rPr>
              <a:t> con un solo </a:t>
            </a:r>
            <a:r>
              <a:rPr lang="en-US" dirty="0" err="1" smtClean="0">
                <a:solidFill>
                  <a:schemeClr val="bg1"/>
                </a:solidFill>
              </a:rPr>
              <a:t>valore</a:t>
            </a:r>
            <a:r>
              <a:rPr lang="en-US" dirty="0" smtClean="0">
                <a:solidFill>
                  <a:schemeClr val="bg1"/>
                </a:solidFill>
              </a:rPr>
              <a:t> per </a:t>
            </a:r>
            <a:r>
              <a:rPr lang="en-US" dirty="0" err="1" smtClean="0">
                <a:solidFill>
                  <a:schemeClr val="bg1"/>
                </a:solidFill>
              </a:rPr>
              <a:t>istante</a:t>
            </a:r>
            <a:endParaRPr lang="en-US" dirty="0" smtClean="0">
              <a:solidFill>
                <a:schemeClr val="bg1"/>
              </a:solidFill>
            </a:endParaRPr>
          </a:p>
          <a:p>
            <a:pPr marL="514350" indent="-514350">
              <a:buFont typeface="+mj-lt"/>
              <a:buAutoNum type="arabicPeriod"/>
            </a:pPr>
            <a:endParaRPr lang="en-US" dirty="0" smtClean="0">
              <a:solidFill>
                <a:schemeClr val="bg1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chemeClr val="bg1"/>
                </a:solidFill>
              </a:rPr>
              <a:t>In </a:t>
            </a:r>
            <a:r>
              <a:rPr lang="en-US" dirty="0" err="1" smtClean="0">
                <a:solidFill>
                  <a:schemeClr val="bg1"/>
                </a:solidFill>
              </a:rPr>
              <a:t>caso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di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errore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nessuna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osservazione</a:t>
            </a:r>
            <a:r>
              <a:rPr lang="en-US" dirty="0" smtClean="0">
                <a:solidFill>
                  <a:schemeClr val="bg1"/>
                </a:solidFill>
              </a:rPr>
              <a:t> è </a:t>
            </a:r>
            <a:r>
              <a:rPr lang="en-US" dirty="0" err="1" smtClean="0">
                <a:solidFill>
                  <a:schemeClr val="bg1"/>
                </a:solidFill>
              </a:rPr>
              <a:t>registrata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ed</a:t>
            </a:r>
            <a:r>
              <a:rPr lang="en-US" dirty="0" smtClean="0">
                <a:solidFill>
                  <a:schemeClr val="bg1"/>
                </a:solidFill>
              </a:rPr>
              <a:t> un </a:t>
            </a:r>
            <a:r>
              <a:rPr lang="en-US" dirty="0" err="1" smtClean="0">
                <a:solidFill>
                  <a:schemeClr val="bg1"/>
                </a:solidFill>
              </a:rPr>
              <a:t>eccezione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viene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lanciata</a:t>
            </a:r>
            <a:r>
              <a:rPr lang="en-US" dirty="0" smtClean="0">
                <a:solidFill>
                  <a:schemeClr val="bg1"/>
                </a:solidFill>
              </a:rPr>
              <a:t>.</a:t>
            </a:r>
            <a:endParaRPr lang="en-US" dirty="0" smtClean="0">
              <a:solidFill>
                <a:schemeClr val="bg1"/>
              </a:solidFill>
            </a:endParaRPr>
          </a:p>
          <a:p>
            <a:pPr marL="514350" indent="-514350">
              <a:buFont typeface="+mj-lt"/>
              <a:buAutoNum type="arabicPeriod"/>
            </a:pPr>
            <a:endParaRPr lang="en-US" dirty="0" smtClean="0">
              <a:solidFill>
                <a:schemeClr val="bg1"/>
              </a:solidFill>
            </a:endParaRPr>
          </a:p>
          <a:p>
            <a:pPr marL="514350" indent="-514350">
              <a:buFont typeface="+mj-lt"/>
              <a:buAutoNum type="arabicPeriod"/>
            </a:pPr>
            <a:endParaRPr lang="en-US" dirty="0" smtClean="0">
              <a:solidFill>
                <a:schemeClr val="bg1"/>
              </a:solidFill>
            </a:endParaRPr>
          </a:p>
          <a:p>
            <a:pPr marL="514350" indent="-514350">
              <a:buFont typeface="+mj-lt"/>
              <a:buAutoNum type="arabicPeriod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insertObservation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AutoNum type="arabicPeriod" startAt="4"/>
            </a:pPr>
            <a:r>
              <a:rPr lang="en-US" b="1" dirty="0" smtClean="0">
                <a:solidFill>
                  <a:schemeClr val="bg1"/>
                </a:solidFill>
              </a:rPr>
              <a:t>Il </a:t>
            </a:r>
            <a:r>
              <a:rPr lang="en-US" b="1" dirty="0" err="1" smtClean="0">
                <a:solidFill>
                  <a:schemeClr val="bg1"/>
                </a:solidFill>
              </a:rPr>
              <a:t>periodo</a:t>
            </a:r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b="1" dirty="0" err="1" smtClean="0">
                <a:solidFill>
                  <a:schemeClr val="bg1"/>
                </a:solidFill>
              </a:rPr>
              <a:t>di</a:t>
            </a:r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b="1" dirty="0" err="1" smtClean="0">
                <a:solidFill>
                  <a:schemeClr val="bg1"/>
                </a:solidFill>
              </a:rPr>
              <a:t>osservazione</a:t>
            </a:r>
            <a:r>
              <a:rPr lang="en-US" b="1" dirty="0" smtClean="0">
                <a:solidFill>
                  <a:schemeClr val="bg1"/>
                </a:solidFill>
              </a:rPr>
              <a:t> è </a:t>
            </a:r>
            <a:r>
              <a:rPr lang="en-US" b="1" dirty="0" err="1" smtClean="0">
                <a:solidFill>
                  <a:schemeClr val="bg1"/>
                </a:solidFill>
              </a:rPr>
              <a:t>aggiornato</a:t>
            </a:r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b="1" dirty="0" err="1" smtClean="0">
                <a:solidFill>
                  <a:schemeClr val="bg1"/>
                </a:solidFill>
              </a:rPr>
              <a:t>automaticamente</a:t>
            </a:r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b="1" dirty="0" err="1" smtClean="0">
                <a:solidFill>
                  <a:schemeClr val="bg1"/>
                </a:solidFill>
              </a:rPr>
              <a:t>dopo</a:t>
            </a:r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b="1" dirty="0" err="1" smtClean="0">
                <a:solidFill>
                  <a:schemeClr val="bg1"/>
                </a:solidFill>
              </a:rPr>
              <a:t>ogni</a:t>
            </a:r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b="1" dirty="0" err="1" smtClean="0">
                <a:solidFill>
                  <a:schemeClr val="bg1"/>
                </a:solidFill>
              </a:rPr>
              <a:t>nuovo</a:t>
            </a:r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b="1" dirty="0" err="1" smtClean="0">
                <a:solidFill>
                  <a:schemeClr val="bg1"/>
                </a:solidFill>
              </a:rPr>
              <a:t>inserimento</a:t>
            </a:r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b="1" dirty="0" err="1" smtClean="0">
                <a:solidFill>
                  <a:schemeClr val="bg1"/>
                </a:solidFill>
              </a:rPr>
              <a:t>di</a:t>
            </a:r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b="1" dirty="0" err="1" smtClean="0">
                <a:solidFill>
                  <a:schemeClr val="bg1"/>
                </a:solidFill>
              </a:rPr>
              <a:t>osservazioni</a:t>
            </a:r>
            <a:endParaRPr lang="en-US" b="1" dirty="0" smtClean="0">
              <a:solidFill>
                <a:schemeClr val="bg1"/>
              </a:solidFill>
            </a:endParaRPr>
          </a:p>
          <a:p>
            <a:pPr marL="514350" indent="-514350">
              <a:buAutoNum type="arabicPeriod" startAt="4"/>
            </a:pPr>
            <a:endParaRPr lang="en-US" dirty="0" smtClean="0">
              <a:solidFill>
                <a:schemeClr val="bg1"/>
              </a:solidFill>
            </a:endParaRPr>
          </a:p>
          <a:p>
            <a:pPr marL="514350" indent="-514350">
              <a:buAutoNum type="arabicPeriod" startAt="4"/>
            </a:pPr>
            <a:r>
              <a:rPr lang="en-US" b="1" dirty="0" err="1" smtClean="0">
                <a:solidFill>
                  <a:schemeClr val="bg1"/>
                </a:solidFill>
              </a:rPr>
              <a:t>forceInsert</a:t>
            </a:r>
            <a:r>
              <a:rPr lang="en-US" b="1" dirty="0" smtClean="0">
                <a:solidFill>
                  <a:schemeClr val="bg1"/>
                </a:solidFill>
              </a:rPr>
              <a:t>: </a:t>
            </a:r>
            <a:r>
              <a:rPr lang="en-US" b="1" dirty="0" err="1" smtClean="0">
                <a:solidFill>
                  <a:schemeClr val="bg1"/>
                </a:solidFill>
              </a:rPr>
              <a:t>parametro</a:t>
            </a:r>
            <a:r>
              <a:rPr lang="en-US" b="1" dirty="0" smtClean="0">
                <a:solidFill>
                  <a:schemeClr val="bg1"/>
                </a:solidFill>
              </a:rPr>
              <a:t> non standard </a:t>
            </a:r>
            <a:r>
              <a:rPr lang="en-US" b="1" dirty="0" err="1" smtClean="0">
                <a:solidFill>
                  <a:schemeClr val="bg1"/>
                </a:solidFill>
              </a:rPr>
              <a:t>che</a:t>
            </a:r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b="1" dirty="0" err="1" smtClean="0">
                <a:solidFill>
                  <a:schemeClr val="bg1"/>
                </a:solidFill>
              </a:rPr>
              <a:t>permette</a:t>
            </a:r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b="1" dirty="0" err="1" smtClean="0">
                <a:solidFill>
                  <a:schemeClr val="bg1"/>
                </a:solidFill>
              </a:rPr>
              <a:t>di</a:t>
            </a:r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b="1" dirty="0" err="1" smtClean="0">
                <a:solidFill>
                  <a:schemeClr val="bg1"/>
                </a:solidFill>
              </a:rPr>
              <a:t>sovrascrivere</a:t>
            </a:r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b="1" dirty="0" err="1" smtClean="0">
                <a:solidFill>
                  <a:schemeClr val="bg1"/>
                </a:solidFill>
              </a:rPr>
              <a:t>dati</a:t>
            </a:r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b="1" dirty="0" err="1" smtClean="0">
                <a:solidFill>
                  <a:schemeClr val="bg1"/>
                </a:solidFill>
              </a:rPr>
              <a:t>giä</a:t>
            </a:r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b="1" dirty="0" err="1" smtClean="0">
                <a:solidFill>
                  <a:schemeClr val="bg1"/>
                </a:solidFill>
              </a:rPr>
              <a:t>presenti</a:t>
            </a:r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b="1" dirty="0" err="1" smtClean="0">
                <a:solidFill>
                  <a:schemeClr val="bg1"/>
                </a:solidFill>
              </a:rPr>
              <a:t>nel</a:t>
            </a:r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b="1" dirty="0" err="1" smtClean="0">
                <a:solidFill>
                  <a:schemeClr val="bg1"/>
                </a:solidFill>
              </a:rPr>
              <a:t>servizio</a:t>
            </a:r>
            <a:r>
              <a:rPr lang="en-US" b="1" dirty="0" smtClean="0">
                <a:solidFill>
                  <a:schemeClr val="bg1"/>
                </a:solidFill>
              </a:rPr>
              <a:t>; se </a:t>
            </a:r>
            <a:r>
              <a:rPr lang="en-US" b="1" dirty="0" err="1" smtClean="0">
                <a:solidFill>
                  <a:schemeClr val="bg1"/>
                </a:solidFill>
              </a:rPr>
              <a:t>specificato</a:t>
            </a:r>
            <a:r>
              <a:rPr lang="en-US" b="1" dirty="0" smtClean="0">
                <a:solidFill>
                  <a:schemeClr val="bg1"/>
                </a:solidFill>
              </a:rPr>
              <a:t> con </a:t>
            </a:r>
            <a:r>
              <a:rPr lang="en-US" b="1" dirty="0" err="1" smtClean="0">
                <a:solidFill>
                  <a:schemeClr val="bg1"/>
                </a:solidFill>
              </a:rPr>
              <a:t>valore</a:t>
            </a:r>
            <a:r>
              <a:rPr lang="en-US" b="1" dirty="0" smtClean="0">
                <a:solidFill>
                  <a:schemeClr val="bg1"/>
                </a:solidFill>
              </a:rPr>
              <a:t> True </a:t>
            </a:r>
            <a:r>
              <a:rPr lang="en-US" dirty="0" err="1" smtClean="0">
                <a:solidFill>
                  <a:schemeClr val="bg1"/>
                </a:solidFill>
              </a:rPr>
              <a:t>l’insertObservation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sostituisce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tutti</a:t>
            </a:r>
            <a:r>
              <a:rPr lang="en-US" dirty="0" smtClean="0">
                <a:solidFill>
                  <a:schemeClr val="bg1"/>
                </a:solidFill>
              </a:rPr>
              <a:t> I </a:t>
            </a:r>
            <a:r>
              <a:rPr lang="en-US" dirty="0" err="1" smtClean="0">
                <a:solidFill>
                  <a:schemeClr val="bg1"/>
                </a:solidFill>
              </a:rPr>
              <a:t>valori</a:t>
            </a:r>
            <a:r>
              <a:rPr lang="en-US" dirty="0" smtClean="0">
                <a:solidFill>
                  <a:schemeClr val="bg1"/>
                </a:solidFill>
              </a:rPr>
              <a:t>  </a:t>
            </a:r>
            <a:r>
              <a:rPr lang="en-US" dirty="0" err="1" smtClean="0">
                <a:solidFill>
                  <a:schemeClr val="bg1"/>
                </a:solidFill>
              </a:rPr>
              <a:t>compresi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nel</a:t>
            </a:r>
            <a:r>
              <a:rPr lang="en-US" dirty="0" err="1" smtClean="0">
                <a:solidFill>
                  <a:schemeClr val="bg1"/>
                </a:solidFill>
              </a:rPr>
              <a:t>l</a:t>
            </a:r>
            <a:r>
              <a:rPr lang="en-US" dirty="0" smtClean="0">
                <a:solidFill>
                  <a:schemeClr val="bg1"/>
                </a:solidFill>
              </a:rPr>
              <a:t>’</a:t>
            </a:r>
            <a:r>
              <a:rPr lang="en-US" dirty="0" smtClean="0">
                <a:solidFill>
                  <a:schemeClr val="bg1"/>
                </a:solidFill>
              </a:rPr>
              <a:t>&lt;</a:t>
            </a:r>
            <a:r>
              <a:rPr lang="en-US" dirty="0" err="1" smtClean="0">
                <a:solidFill>
                  <a:schemeClr val="bg1"/>
                </a:solidFill>
              </a:rPr>
              <a:t>om:samplingTime</a:t>
            </a:r>
            <a:r>
              <a:rPr lang="en-US" dirty="0" smtClean="0">
                <a:solidFill>
                  <a:schemeClr val="bg1"/>
                </a:solidFill>
              </a:rPr>
              <a:t>&gt; </a:t>
            </a:r>
            <a:r>
              <a:rPr lang="en-US" dirty="0" smtClean="0">
                <a:solidFill>
                  <a:schemeClr val="bg1"/>
                </a:solidFill>
              </a:rPr>
              <a:t>con </a:t>
            </a:r>
            <a:r>
              <a:rPr lang="en-US" dirty="0" err="1" smtClean="0">
                <a:solidFill>
                  <a:schemeClr val="bg1"/>
                </a:solidFill>
              </a:rPr>
              <a:t>quelli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presenti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nella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richiesta</a:t>
            </a:r>
            <a:r>
              <a:rPr lang="en-US" dirty="0" smtClean="0">
                <a:solidFill>
                  <a:schemeClr val="bg1"/>
                </a:solidFill>
              </a:rPr>
              <a:t> (se </a:t>
            </a:r>
            <a:r>
              <a:rPr lang="en-US" dirty="0" err="1" smtClean="0">
                <a:solidFill>
                  <a:schemeClr val="bg1"/>
                </a:solidFill>
              </a:rPr>
              <a:t>forniti</a:t>
            </a:r>
            <a:r>
              <a:rPr lang="en-US" dirty="0" smtClean="0">
                <a:solidFill>
                  <a:schemeClr val="bg1"/>
                </a:solidFill>
              </a:rPr>
              <a:t>)</a:t>
            </a:r>
            <a:endParaRPr lang="en-US" dirty="0" smtClean="0">
              <a:solidFill>
                <a:schemeClr val="bg1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insertObservation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b="1" dirty="0" smtClean="0">
              <a:solidFill>
                <a:schemeClr val="bg1"/>
              </a:solidFill>
            </a:endParaRPr>
          </a:p>
          <a:p>
            <a:r>
              <a:rPr lang="en-US" b="1" dirty="0" smtClean="0">
                <a:solidFill>
                  <a:schemeClr val="bg1"/>
                </a:solidFill>
              </a:rPr>
              <a:t>NON standard request</a:t>
            </a:r>
            <a:r>
              <a:rPr lang="en-US" dirty="0" smtClean="0">
                <a:solidFill>
                  <a:schemeClr val="bg1"/>
                </a:solidFill>
              </a:rPr>
              <a:t>: allows for submission of a new sensor description that substitutes the current one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this is to account for </a:t>
            </a:r>
            <a:r>
              <a:rPr lang="en-US" b="1" dirty="0" smtClean="0">
                <a:solidFill>
                  <a:schemeClr val="bg1"/>
                </a:solidFill>
              </a:rPr>
              <a:t>historical changes of instruments</a:t>
            </a:r>
            <a:r>
              <a:rPr lang="en-US" dirty="0" smtClean="0">
                <a:solidFill>
                  <a:schemeClr val="bg1"/>
                </a:solidFill>
              </a:rPr>
              <a:t> or particular maintenance tasks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UpdateSensorDescription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istSOS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permette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di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definire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delle</a:t>
            </a:r>
            <a:r>
              <a:rPr lang="en-US" dirty="0" smtClean="0">
                <a:solidFill>
                  <a:schemeClr val="bg1"/>
                </a:solidFill>
              </a:rPr>
              <a:t> procedure </a:t>
            </a:r>
            <a:r>
              <a:rPr lang="en-US" dirty="0" err="1" smtClean="0">
                <a:solidFill>
                  <a:schemeClr val="bg1"/>
                </a:solidFill>
              </a:rPr>
              <a:t>virtuali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estendendo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una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classe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di</a:t>
            </a:r>
            <a:r>
              <a:rPr lang="en-US" dirty="0" smtClean="0">
                <a:solidFill>
                  <a:schemeClr val="bg1"/>
                </a:solidFill>
              </a:rPr>
              <a:t> base </a:t>
            </a:r>
            <a:r>
              <a:rPr lang="en-US" dirty="0" err="1" smtClean="0">
                <a:solidFill>
                  <a:schemeClr val="bg1"/>
                </a:solidFill>
              </a:rPr>
              <a:t>virtualProcess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che</a:t>
            </a:r>
            <a:r>
              <a:rPr lang="en-US" dirty="0" smtClean="0">
                <a:solidFill>
                  <a:schemeClr val="bg1"/>
                </a:solidFill>
              </a:rPr>
              <a:t> ha un </a:t>
            </a:r>
            <a:r>
              <a:rPr lang="en-US" dirty="0" err="1" smtClean="0">
                <a:solidFill>
                  <a:schemeClr val="bg1"/>
                </a:solidFill>
              </a:rPr>
              <a:t>metodo</a:t>
            </a:r>
            <a:r>
              <a:rPr lang="en-US" dirty="0" smtClean="0">
                <a:solidFill>
                  <a:schemeClr val="bg1"/>
                </a:solidFill>
              </a:rPr>
              <a:t> per </a:t>
            </a:r>
            <a:r>
              <a:rPr lang="en-US" dirty="0" err="1" smtClean="0">
                <a:solidFill>
                  <a:schemeClr val="bg1"/>
                </a:solidFill>
              </a:rPr>
              <a:t>caricare</a:t>
            </a:r>
            <a:r>
              <a:rPr lang="en-US" dirty="0" smtClean="0">
                <a:solidFill>
                  <a:schemeClr val="bg1"/>
                </a:solidFill>
              </a:rPr>
              <a:t> I </a:t>
            </a:r>
            <a:r>
              <a:rPr lang="en-US" dirty="0" err="1" smtClean="0">
                <a:solidFill>
                  <a:schemeClr val="bg1"/>
                </a:solidFill>
              </a:rPr>
              <a:t>dati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di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una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procedura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classica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sulla</a:t>
            </a:r>
            <a:r>
              <a:rPr lang="en-US" dirty="0" smtClean="0">
                <a:solidFill>
                  <a:schemeClr val="bg1"/>
                </a:solidFill>
              </a:rPr>
              <a:t> base del </a:t>
            </a:r>
            <a:r>
              <a:rPr lang="en-US" dirty="0" err="1" smtClean="0">
                <a:solidFill>
                  <a:schemeClr val="bg1"/>
                </a:solidFill>
              </a:rPr>
              <a:t>filtro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fornito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nella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richiesta</a:t>
            </a:r>
            <a:r>
              <a:rPr lang="en-US" dirty="0" smtClean="0">
                <a:solidFill>
                  <a:schemeClr val="bg1"/>
                </a:solidFill>
              </a:rPr>
              <a:t>.</a:t>
            </a:r>
            <a:endParaRPr lang="en-US" dirty="0" smtClean="0">
              <a:solidFill>
                <a:schemeClr val="bg1"/>
              </a:solidFill>
            </a:endParaRPr>
          </a:p>
          <a:p>
            <a:endParaRPr lang="en-US" dirty="0" smtClean="0"/>
          </a:p>
          <a:p>
            <a:pPr>
              <a:buNone/>
            </a:pPr>
            <a:r>
              <a:rPr lang="en-US" dirty="0" smtClean="0">
                <a:solidFill>
                  <a:schemeClr val="accent5">
                    <a:lumMod val="60000"/>
                    <a:lumOff val="40000"/>
                  </a:schemeClr>
                </a:solidFill>
                <a:sym typeface="Wingdings" pitchFamily="2" charset="2"/>
              </a:rPr>
              <a:t> </a:t>
            </a:r>
            <a:r>
              <a:rPr lang="en-US" dirty="0" smtClean="0">
                <a:solidFill>
                  <a:schemeClr val="accent5">
                    <a:lumMod val="60000"/>
                    <a:lumOff val="40000"/>
                  </a:schemeClr>
                </a:solidFill>
                <a:sym typeface="Wingdings" pitchFamily="2" charset="2"/>
              </a:rPr>
              <a:t>I </a:t>
            </a:r>
            <a:r>
              <a:rPr lang="en-US" dirty="0" err="1" smtClean="0">
                <a:solidFill>
                  <a:schemeClr val="accent5">
                    <a:lumMod val="60000"/>
                    <a:lumOff val="40000"/>
                  </a:schemeClr>
                </a:solidFill>
                <a:sym typeface="Wingdings" pitchFamily="2" charset="2"/>
              </a:rPr>
              <a:t>dati</a:t>
            </a:r>
            <a:r>
              <a:rPr lang="en-US" dirty="0" smtClean="0">
                <a:solidFill>
                  <a:schemeClr val="accent5">
                    <a:lumMod val="60000"/>
                    <a:lumOff val="40000"/>
                  </a:schemeClr>
                </a:solidFill>
                <a:sym typeface="Wingdings" pitchFamily="2" charset="2"/>
              </a:rPr>
              <a:t> </a:t>
            </a:r>
            <a:r>
              <a:rPr lang="en-US" dirty="0" err="1" smtClean="0">
                <a:solidFill>
                  <a:schemeClr val="accent5">
                    <a:lumMod val="60000"/>
                    <a:lumOff val="40000"/>
                  </a:schemeClr>
                </a:solidFill>
                <a:sym typeface="Wingdings" pitchFamily="2" charset="2"/>
              </a:rPr>
              <a:t>potrebbero</a:t>
            </a:r>
            <a:r>
              <a:rPr lang="en-US" dirty="0" smtClean="0">
                <a:solidFill>
                  <a:schemeClr val="accent5">
                    <a:lumMod val="60000"/>
                    <a:lumOff val="40000"/>
                  </a:schemeClr>
                </a:solidFill>
                <a:sym typeface="Wingdings" pitchFamily="2" charset="2"/>
              </a:rPr>
              <a:t> </a:t>
            </a:r>
            <a:r>
              <a:rPr lang="en-US" dirty="0" err="1" smtClean="0">
                <a:solidFill>
                  <a:schemeClr val="accent5">
                    <a:lumMod val="60000"/>
                    <a:lumOff val="40000"/>
                  </a:schemeClr>
                </a:solidFill>
                <a:sym typeface="Wingdings" pitchFamily="2" charset="2"/>
              </a:rPr>
              <a:t>risiedere</a:t>
            </a:r>
            <a:r>
              <a:rPr lang="en-US" dirty="0" smtClean="0">
                <a:solidFill>
                  <a:schemeClr val="accent5">
                    <a:lumMod val="60000"/>
                    <a:lumOff val="40000"/>
                  </a:schemeClr>
                </a:solidFill>
                <a:sym typeface="Wingdings" pitchFamily="2" charset="2"/>
              </a:rPr>
              <a:t> in </a:t>
            </a:r>
            <a:r>
              <a:rPr lang="en-US" dirty="0" err="1" smtClean="0">
                <a:solidFill>
                  <a:schemeClr val="accent5">
                    <a:lumMod val="60000"/>
                    <a:lumOff val="40000"/>
                  </a:schemeClr>
                </a:solidFill>
                <a:sym typeface="Wingdings" pitchFamily="2" charset="2"/>
              </a:rPr>
              <a:t>qualsiasi</a:t>
            </a:r>
            <a:r>
              <a:rPr lang="en-US" dirty="0" smtClean="0">
                <a:solidFill>
                  <a:schemeClr val="accent5">
                    <a:lumMod val="60000"/>
                    <a:lumOff val="40000"/>
                  </a:schemeClr>
                </a:solidFill>
                <a:sym typeface="Wingdings" pitchFamily="2" charset="2"/>
              </a:rPr>
              <a:t> </a:t>
            </a:r>
            <a:r>
              <a:rPr lang="en-US" dirty="0" err="1" smtClean="0">
                <a:solidFill>
                  <a:schemeClr val="accent5">
                    <a:lumMod val="60000"/>
                    <a:lumOff val="40000"/>
                  </a:schemeClr>
                </a:solidFill>
                <a:sym typeface="Wingdings" pitchFamily="2" charset="2"/>
              </a:rPr>
              <a:t>posto</a:t>
            </a:r>
            <a:r>
              <a:rPr lang="en-US" dirty="0" smtClean="0">
                <a:solidFill>
                  <a:schemeClr val="accent5">
                    <a:lumMod val="60000"/>
                    <a:lumOff val="40000"/>
                  </a:schemeClr>
                </a:solidFill>
                <a:sym typeface="Wingdings" pitchFamily="2" charset="2"/>
              </a:rPr>
              <a:t>, </a:t>
            </a:r>
            <a:r>
              <a:rPr lang="en-US" dirty="0" err="1" smtClean="0">
                <a:solidFill>
                  <a:schemeClr val="accent5">
                    <a:lumMod val="60000"/>
                    <a:lumOff val="40000"/>
                  </a:schemeClr>
                </a:solidFill>
                <a:sym typeface="Wingdings" pitchFamily="2" charset="2"/>
              </a:rPr>
              <a:t>basta</a:t>
            </a:r>
            <a:r>
              <a:rPr lang="en-US" dirty="0" smtClean="0">
                <a:solidFill>
                  <a:schemeClr val="accent5">
                    <a:lumMod val="60000"/>
                    <a:lumOff val="40000"/>
                  </a:schemeClr>
                </a:solidFill>
                <a:sym typeface="Wingdings" pitchFamily="2" charset="2"/>
              </a:rPr>
              <a:t> </a:t>
            </a:r>
            <a:r>
              <a:rPr lang="en-US" dirty="0" err="1" smtClean="0">
                <a:solidFill>
                  <a:schemeClr val="accent5">
                    <a:lumMod val="60000"/>
                    <a:lumOff val="40000"/>
                  </a:schemeClr>
                </a:solidFill>
                <a:sym typeface="Wingdings" pitchFamily="2" charset="2"/>
              </a:rPr>
              <a:t>creare</a:t>
            </a:r>
            <a:r>
              <a:rPr lang="en-US" dirty="0" smtClean="0">
                <a:solidFill>
                  <a:schemeClr val="accent5">
                    <a:lumMod val="60000"/>
                    <a:lumOff val="40000"/>
                  </a:schemeClr>
                </a:solidFill>
                <a:sym typeface="Wingdings" pitchFamily="2" charset="2"/>
              </a:rPr>
              <a:t> </a:t>
            </a:r>
            <a:r>
              <a:rPr lang="en-US" dirty="0" err="1" smtClean="0">
                <a:solidFill>
                  <a:schemeClr val="accent5">
                    <a:lumMod val="60000"/>
                    <a:lumOff val="40000"/>
                  </a:schemeClr>
                </a:solidFill>
                <a:sym typeface="Wingdings" pitchFamily="2" charset="2"/>
              </a:rPr>
              <a:t>una</a:t>
            </a:r>
            <a:r>
              <a:rPr lang="en-US" dirty="0" smtClean="0">
                <a:solidFill>
                  <a:schemeClr val="accent5">
                    <a:lumMod val="60000"/>
                    <a:lumOff val="40000"/>
                  </a:schemeClr>
                </a:solidFill>
                <a:sym typeface="Wingdings" pitchFamily="2" charset="2"/>
              </a:rPr>
              <a:t> </a:t>
            </a:r>
            <a:r>
              <a:rPr lang="en-US" dirty="0" err="1" smtClean="0">
                <a:solidFill>
                  <a:schemeClr val="accent5">
                    <a:lumMod val="60000"/>
                    <a:lumOff val="40000"/>
                  </a:schemeClr>
                </a:solidFill>
                <a:sym typeface="Wingdings" pitchFamily="2" charset="2"/>
              </a:rPr>
              <a:t>procedura</a:t>
            </a:r>
            <a:r>
              <a:rPr lang="en-US" dirty="0" smtClean="0">
                <a:solidFill>
                  <a:schemeClr val="accent5">
                    <a:lumMod val="60000"/>
                    <a:lumOff val="40000"/>
                  </a:schemeClr>
                </a:solidFill>
                <a:sym typeface="Wingdings" pitchFamily="2" charset="2"/>
              </a:rPr>
              <a:t> </a:t>
            </a:r>
            <a:r>
              <a:rPr lang="en-US" dirty="0" err="1" smtClean="0">
                <a:solidFill>
                  <a:schemeClr val="accent5">
                    <a:lumMod val="60000"/>
                    <a:lumOff val="40000"/>
                  </a:schemeClr>
                </a:solidFill>
                <a:sym typeface="Wingdings" pitchFamily="2" charset="2"/>
              </a:rPr>
              <a:t>che</a:t>
            </a:r>
            <a:r>
              <a:rPr lang="en-US" dirty="0" smtClean="0">
                <a:solidFill>
                  <a:schemeClr val="accent5">
                    <a:lumMod val="60000"/>
                    <a:lumOff val="40000"/>
                  </a:schemeClr>
                </a:solidFill>
                <a:sym typeface="Wingdings" pitchFamily="2" charset="2"/>
              </a:rPr>
              <a:t> </a:t>
            </a:r>
            <a:r>
              <a:rPr lang="en-US" dirty="0" err="1" smtClean="0">
                <a:solidFill>
                  <a:schemeClr val="accent5">
                    <a:lumMod val="60000"/>
                    <a:lumOff val="40000"/>
                  </a:schemeClr>
                </a:solidFill>
                <a:sym typeface="Wingdings" pitchFamily="2" charset="2"/>
              </a:rPr>
              <a:t>utilizzando</a:t>
            </a:r>
            <a:r>
              <a:rPr lang="en-US" dirty="0" smtClean="0">
                <a:solidFill>
                  <a:schemeClr val="accent5">
                    <a:lumMod val="60000"/>
                    <a:lumOff val="40000"/>
                  </a:schemeClr>
                </a:solidFill>
                <a:sym typeface="Wingdings" pitchFamily="2" charset="2"/>
              </a:rPr>
              <a:t> </a:t>
            </a:r>
            <a:r>
              <a:rPr lang="en-US" dirty="0" err="1" smtClean="0">
                <a:solidFill>
                  <a:schemeClr val="accent5">
                    <a:lumMod val="60000"/>
                    <a:lumOff val="40000"/>
                  </a:schemeClr>
                </a:solidFill>
                <a:sym typeface="Wingdings" pitchFamily="2" charset="2"/>
              </a:rPr>
              <a:t>il</a:t>
            </a:r>
            <a:r>
              <a:rPr lang="en-US" dirty="0" smtClean="0">
                <a:solidFill>
                  <a:schemeClr val="accent5">
                    <a:lumMod val="60000"/>
                    <a:lumOff val="40000"/>
                  </a:schemeClr>
                </a:solidFill>
                <a:sym typeface="Wingdings" pitchFamily="2" charset="2"/>
              </a:rPr>
              <a:t> </a:t>
            </a:r>
            <a:r>
              <a:rPr lang="en-US" dirty="0" err="1" smtClean="0">
                <a:solidFill>
                  <a:schemeClr val="accent5">
                    <a:lumMod val="60000"/>
                    <a:lumOff val="40000"/>
                  </a:schemeClr>
                </a:solidFill>
                <a:sym typeface="Wingdings" pitchFamily="2" charset="2"/>
              </a:rPr>
              <a:t>filtro</a:t>
            </a:r>
            <a:r>
              <a:rPr lang="en-US" dirty="0" smtClean="0">
                <a:solidFill>
                  <a:schemeClr val="accent5">
                    <a:lumMod val="60000"/>
                    <a:lumOff val="40000"/>
                  </a:schemeClr>
                </a:solidFill>
                <a:sym typeface="Wingdings" pitchFamily="2" charset="2"/>
              </a:rPr>
              <a:t> </a:t>
            </a:r>
            <a:r>
              <a:rPr lang="en-US" dirty="0" err="1" smtClean="0">
                <a:solidFill>
                  <a:schemeClr val="accent5">
                    <a:lumMod val="60000"/>
                    <a:lumOff val="40000"/>
                  </a:schemeClr>
                </a:solidFill>
                <a:sym typeface="Wingdings" pitchFamily="2" charset="2"/>
              </a:rPr>
              <a:t>carica</a:t>
            </a:r>
            <a:r>
              <a:rPr lang="en-US" dirty="0" smtClean="0">
                <a:solidFill>
                  <a:schemeClr val="accent5">
                    <a:lumMod val="60000"/>
                    <a:lumOff val="40000"/>
                  </a:schemeClr>
                </a:solidFill>
                <a:sym typeface="Wingdings" pitchFamily="2" charset="2"/>
              </a:rPr>
              <a:t> I </a:t>
            </a:r>
            <a:r>
              <a:rPr lang="en-US" dirty="0" err="1" smtClean="0">
                <a:solidFill>
                  <a:schemeClr val="accent5">
                    <a:lumMod val="60000"/>
                    <a:lumOff val="40000"/>
                  </a:schemeClr>
                </a:solidFill>
                <a:sym typeface="Wingdings" pitchFamily="2" charset="2"/>
              </a:rPr>
              <a:t>dati</a:t>
            </a:r>
            <a:r>
              <a:rPr lang="en-US" dirty="0" smtClean="0">
                <a:solidFill>
                  <a:schemeClr val="accent5">
                    <a:lumMod val="60000"/>
                    <a:lumOff val="40000"/>
                  </a:schemeClr>
                </a:solidFill>
                <a:sym typeface="Wingdings" pitchFamily="2" charset="2"/>
              </a:rPr>
              <a:t> in un array e </a:t>
            </a:r>
            <a:r>
              <a:rPr lang="en-US" dirty="0" err="1" smtClean="0">
                <a:solidFill>
                  <a:schemeClr val="accent5">
                    <a:lumMod val="60000"/>
                    <a:lumOff val="40000"/>
                  </a:schemeClr>
                </a:solidFill>
                <a:sym typeface="Wingdings" pitchFamily="2" charset="2"/>
              </a:rPr>
              <a:t>li</a:t>
            </a:r>
            <a:r>
              <a:rPr lang="en-US" dirty="0" smtClean="0">
                <a:solidFill>
                  <a:schemeClr val="accent5">
                    <a:lumMod val="60000"/>
                    <a:lumOff val="40000"/>
                  </a:schemeClr>
                </a:solidFill>
                <a:sym typeface="Wingdings" pitchFamily="2" charset="2"/>
              </a:rPr>
              <a:t> </a:t>
            </a:r>
            <a:r>
              <a:rPr lang="en-US" dirty="0" err="1" smtClean="0">
                <a:solidFill>
                  <a:schemeClr val="accent5">
                    <a:lumMod val="60000"/>
                    <a:lumOff val="40000"/>
                  </a:schemeClr>
                </a:solidFill>
                <a:sym typeface="Wingdings" pitchFamily="2" charset="2"/>
              </a:rPr>
              <a:t>restituisce</a:t>
            </a:r>
            <a:r>
              <a:rPr lang="en-US" dirty="0" smtClean="0">
                <a:solidFill>
                  <a:schemeClr val="accent5">
                    <a:lumMod val="60000"/>
                    <a:lumOff val="40000"/>
                  </a:schemeClr>
                </a:solidFill>
                <a:sym typeface="Wingdings" pitchFamily="2" charset="2"/>
              </a:rPr>
              <a:t> </a:t>
            </a:r>
            <a:r>
              <a:rPr lang="en-US" dirty="0" smtClean="0">
                <a:solidFill>
                  <a:schemeClr val="accent5">
                    <a:lumMod val="60000"/>
                    <a:lumOff val="40000"/>
                  </a:schemeClr>
                </a:solidFill>
                <a:sym typeface="Wingdings" pitchFamily="2" charset="2"/>
              </a:rPr>
              <a:t>!!</a:t>
            </a:r>
            <a:endParaRPr lang="en-US" dirty="0" smtClean="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virtual process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virtual process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785786" y="1142984"/>
            <a:ext cx="7901014" cy="45259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2000" b="1" i="0" u="sng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FILENAME == PROCEDURE NAME in reserved FOLDER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	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	</a:t>
            </a:r>
          </a:p>
          <a:p>
            <a:pPr marL="1257300" lvl="2" indent="-342900" fontAlgn="auto">
              <a:spcBef>
                <a:spcPct val="20000"/>
              </a:spcBef>
              <a:spcAft>
                <a:spcPts val="0"/>
              </a:spcAft>
              <a:buFont typeface="Arial" pitchFamily="34" charset="0"/>
              <a:buNone/>
            </a:pPr>
            <a:r>
              <a:rPr lang="en-US" sz="20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cs typeface="+mn-cs"/>
              </a:rPr>
              <a:t>	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pic>
        <p:nvPicPr>
          <p:cNvPr id="5" name="Picture 4" descr="smilingpython.g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5228" y="2428868"/>
            <a:ext cx="2024058" cy="2024058"/>
          </a:xfrm>
          <a:prstGeom prst="rect">
            <a:avLst/>
          </a:prstGeom>
        </p:spPr>
      </p:pic>
      <p:pic>
        <p:nvPicPr>
          <p:cNvPr id="6" name="Picture 5" descr="code-icon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57144" y="4452926"/>
            <a:ext cx="1862142" cy="186214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214546" y="1571612"/>
            <a:ext cx="6715156" cy="474591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342900" indent="-342900" fontAlgn="auto">
              <a:spcBef>
                <a:spcPct val="20000"/>
              </a:spcBef>
              <a:spcAft>
                <a:spcPts val="0"/>
              </a:spcAft>
            </a:pPr>
            <a:r>
              <a:rPr lang="en-US" b="1" dirty="0" smtClean="0">
                <a:solidFill>
                  <a:srgbClr val="7030A0">
                    <a:lumMod val="60000"/>
                    <a:lumOff val="40000"/>
                  </a:srgbClr>
                </a:solidFill>
                <a:latin typeface="Tempus Sans ITC"/>
              </a:rPr>
              <a:t>	</a:t>
            </a:r>
            <a:r>
              <a:rPr lang="en-US" b="1" dirty="0" smtClean="0">
                <a:solidFill>
                  <a:srgbClr val="FF00FF"/>
                </a:solidFill>
                <a:latin typeface="Tempus Sans ITC"/>
              </a:rPr>
              <a:t>from</a:t>
            </a:r>
            <a:r>
              <a:rPr lang="en-US" b="1" dirty="0" smtClean="0">
                <a:solidFill>
                  <a:srgbClr val="FFFFFF"/>
                </a:solidFill>
                <a:latin typeface="Tempus Sans ITC"/>
              </a:rPr>
              <a:t> </a:t>
            </a:r>
            <a:r>
              <a:rPr lang="en-US" b="1" dirty="0" err="1" smtClean="0">
                <a:latin typeface="Tempus Sans ITC"/>
              </a:rPr>
              <a:t>istSOS.responders.GOresponse</a:t>
            </a:r>
            <a:r>
              <a:rPr lang="en-US" b="1" dirty="0" smtClean="0">
                <a:solidFill>
                  <a:srgbClr val="000000"/>
                </a:solidFill>
                <a:latin typeface="Tempus Sans ITC"/>
              </a:rPr>
              <a:t> </a:t>
            </a:r>
            <a:r>
              <a:rPr lang="en-US" b="1" dirty="0" smtClean="0">
                <a:solidFill>
                  <a:srgbClr val="FF00FF"/>
                </a:solidFill>
                <a:latin typeface="Tempus Sans ITC"/>
              </a:rPr>
              <a:t>import</a:t>
            </a:r>
            <a:r>
              <a:rPr lang="en-US" b="1" dirty="0" smtClean="0">
                <a:solidFill>
                  <a:srgbClr val="FFFFFF"/>
                </a:solidFill>
                <a:latin typeface="Tempus Sans ITC"/>
              </a:rPr>
              <a:t> </a:t>
            </a:r>
            <a:r>
              <a:rPr lang="en-US" b="1" dirty="0" err="1" smtClean="0">
                <a:latin typeface="Tempus Sans ITC"/>
              </a:rPr>
              <a:t>VirtualProcess</a:t>
            </a:r>
            <a:r>
              <a:rPr lang="en-US" b="1" dirty="0" smtClean="0">
                <a:solidFill>
                  <a:srgbClr val="FFFFFF"/>
                </a:solidFill>
                <a:latin typeface="Tempus Sans ITC"/>
              </a:rPr>
              <a:t/>
            </a:r>
            <a:br>
              <a:rPr lang="en-US" b="1" dirty="0" smtClean="0">
                <a:solidFill>
                  <a:srgbClr val="FFFFFF"/>
                </a:solidFill>
                <a:latin typeface="Tempus Sans ITC"/>
              </a:rPr>
            </a:br>
            <a:r>
              <a:rPr lang="en-US" b="1" dirty="0" smtClean="0">
                <a:solidFill>
                  <a:schemeClr val="accent4"/>
                </a:solidFill>
                <a:latin typeface="Tempus Sans ITC"/>
              </a:rPr>
              <a:t> </a:t>
            </a:r>
            <a:r>
              <a:rPr lang="en-US" b="1" dirty="0" smtClean="0">
                <a:solidFill>
                  <a:srgbClr val="FF00FF"/>
                </a:solidFill>
                <a:latin typeface="Tempus Sans ITC"/>
              </a:rPr>
              <a:t>import</a:t>
            </a:r>
            <a:r>
              <a:rPr lang="en-US" b="1" dirty="0" smtClean="0">
                <a:solidFill>
                  <a:srgbClr val="FFFFFF"/>
                </a:solidFill>
                <a:latin typeface="Tempus Sans ITC"/>
              </a:rPr>
              <a:t> </a:t>
            </a:r>
            <a:r>
              <a:rPr lang="en-US" b="1" dirty="0" err="1" smtClean="0">
                <a:latin typeface="Tempus Sans ITC"/>
              </a:rPr>
              <a:t>datetime</a:t>
            </a:r>
            <a:r>
              <a:rPr lang="en-US" b="1" dirty="0" smtClean="0">
                <a:latin typeface="Tempus Sans ITC"/>
              </a:rPr>
              <a:t>, decimal</a:t>
            </a:r>
          </a:p>
          <a:p>
            <a:pPr marL="342900" indent="-342900" fontAlgn="auto">
              <a:spcBef>
                <a:spcPct val="20000"/>
              </a:spcBef>
              <a:spcAft>
                <a:spcPts val="0"/>
              </a:spcAft>
            </a:pPr>
            <a:endParaRPr lang="en-US" b="1" dirty="0" smtClean="0">
              <a:solidFill>
                <a:srgbClr val="FFFFFF"/>
              </a:solidFill>
              <a:latin typeface="Tempus Sans ITC"/>
            </a:endParaRPr>
          </a:p>
          <a:p>
            <a:pPr marL="342900" indent="-342900" fontAlgn="auto">
              <a:spcBef>
                <a:spcPct val="20000"/>
              </a:spcBef>
              <a:spcAft>
                <a:spcPts val="0"/>
              </a:spcAft>
            </a:pPr>
            <a:r>
              <a:rPr lang="en-US" b="1" dirty="0" smtClean="0">
                <a:solidFill>
                  <a:srgbClr val="00B0F0"/>
                </a:solidFill>
                <a:latin typeface="Tempus Sans ITC"/>
              </a:rPr>
              <a:t>	</a:t>
            </a:r>
            <a:r>
              <a:rPr lang="en-US" b="1" dirty="0" smtClean="0">
                <a:solidFill>
                  <a:srgbClr val="31F752"/>
                </a:solidFill>
                <a:latin typeface="Tempus Sans ITC"/>
              </a:rPr>
              <a:t>class</a:t>
            </a:r>
            <a:r>
              <a:rPr lang="en-US" b="1" dirty="0" smtClean="0">
                <a:solidFill>
                  <a:srgbClr val="FFFFFF"/>
                </a:solidFill>
                <a:latin typeface="Tempus Sans ITC"/>
              </a:rPr>
              <a:t> </a:t>
            </a:r>
            <a:r>
              <a:rPr lang="en-US" b="1" dirty="0" err="1" smtClean="0">
                <a:latin typeface="Tempus Sans ITC"/>
              </a:rPr>
              <a:t>istvp</a:t>
            </a:r>
            <a:r>
              <a:rPr lang="en-US" b="1" dirty="0" smtClean="0">
                <a:latin typeface="Tempus Sans ITC"/>
              </a:rPr>
              <a:t>(</a:t>
            </a:r>
            <a:r>
              <a:rPr lang="en-US" b="1" dirty="0" err="1" smtClean="0">
                <a:latin typeface="Tempus Sans ITC"/>
              </a:rPr>
              <a:t>VirtualProcess</a:t>
            </a:r>
            <a:r>
              <a:rPr lang="en-US" b="1" dirty="0" smtClean="0">
                <a:latin typeface="Tempus Sans ITC"/>
              </a:rPr>
              <a:t>):</a:t>
            </a:r>
            <a:r>
              <a:rPr lang="en-US" b="1" dirty="0" smtClean="0">
                <a:solidFill>
                  <a:srgbClr val="000000"/>
                </a:solidFill>
                <a:latin typeface="Tempus Sans ITC"/>
              </a:rPr>
              <a:t/>
            </a:r>
            <a:br>
              <a:rPr lang="en-US" b="1" dirty="0" smtClean="0">
                <a:solidFill>
                  <a:srgbClr val="000000"/>
                </a:solidFill>
                <a:latin typeface="Tempus Sans ITC"/>
              </a:rPr>
            </a:br>
            <a:r>
              <a:rPr lang="en-US" b="1" dirty="0" smtClean="0">
                <a:solidFill>
                  <a:srgbClr val="000000"/>
                </a:solidFill>
                <a:latin typeface="Tempus Sans ITC"/>
              </a:rPr>
              <a:t>   </a:t>
            </a:r>
            <a:r>
              <a:rPr lang="en-US" b="1" dirty="0" smtClean="0">
                <a:solidFill>
                  <a:srgbClr val="31F752"/>
                </a:solidFill>
                <a:latin typeface="Tempus Sans ITC"/>
              </a:rPr>
              <a:t>def</a:t>
            </a:r>
            <a:r>
              <a:rPr lang="en-US" b="1" dirty="0" smtClean="0">
                <a:solidFill>
                  <a:srgbClr val="000000"/>
                </a:solidFill>
                <a:latin typeface="Tempus Sans ITC"/>
              </a:rPr>
              <a:t> </a:t>
            </a:r>
            <a:r>
              <a:rPr lang="en-US" b="1" dirty="0" smtClean="0">
                <a:latin typeface="Tempus Sans ITC"/>
              </a:rPr>
              <a:t>__init__(</a:t>
            </a:r>
            <a:r>
              <a:rPr lang="en-US" b="1" dirty="0" err="1" smtClean="0">
                <a:latin typeface="Tempus Sans ITC"/>
              </a:rPr>
              <a:t>self,filter,pgdb</a:t>
            </a:r>
            <a:r>
              <a:rPr lang="en-US" b="1" dirty="0" smtClean="0">
                <a:latin typeface="Tempus Sans ITC"/>
              </a:rPr>
              <a:t>):</a:t>
            </a:r>
            <a:r>
              <a:rPr lang="en-US" b="1" dirty="0" smtClean="0">
                <a:solidFill>
                  <a:srgbClr val="000000"/>
                </a:solidFill>
                <a:latin typeface="Tempus Sans ITC"/>
              </a:rPr>
              <a:t/>
            </a:r>
            <a:br>
              <a:rPr lang="en-US" b="1" dirty="0" smtClean="0">
                <a:solidFill>
                  <a:srgbClr val="000000"/>
                </a:solidFill>
                <a:latin typeface="Tempus Sans ITC"/>
              </a:rPr>
            </a:br>
            <a:r>
              <a:rPr lang="en-US" b="1" dirty="0" smtClean="0">
                <a:solidFill>
                  <a:srgbClr val="000000"/>
                </a:solidFill>
                <a:latin typeface="Tempus Sans ITC"/>
              </a:rPr>
              <a:t>       </a:t>
            </a:r>
            <a:r>
              <a:rPr lang="en-US" b="1" dirty="0" err="1" smtClean="0">
                <a:latin typeface="Tempus Sans ITC"/>
              </a:rPr>
              <a:t>VirtualProcess.__init</a:t>
            </a:r>
            <a:r>
              <a:rPr lang="en-US" b="1" dirty="0" smtClean="0">
                <a:latin typeface="Tempus Sans ITC"/>
              </a:rPr>
              <a:t>__(</a:t>
            </a:r>
            <a:r>
              <a:rPr lang="en-US" b="1" dirty="0" err="1" smtClean="0">
                <a:latin typeface="Tempus Sans ITC"/>
              </a:rPr>
              <a:t>self,filter,pgdb</a:t>
            </a:r>
            <a:r>
              <a:rPr lang="en-US" b="1" dirty="0" smtClean="0">
                <a:latin typeface="Tempus Sans ITC"/>
              </a:rPr>
              <a:t>)</a:t>
            </a:r>
            <a:br>
              <a:rPr lang="en-US" b="1" dirty="0" smtClean="0">
                <a:latin typeface="Tempus Sans ITC"/>
              </a:rPr>
            </a:br>
            <a:r>
              <a:rPr lang="en-US" b="1" dirty="0" smtClean="0">
                <a:latin typeface="Tempus Sans ITC"/>
              </a:rPr>
              <a:t/>
            </a:r>
            <a:br>
              <a:rPr lang="en-US" b="1" dirty="0" smtClean="0">
                <a:latin typeface="Tempus Sans ITC"/>
              </a:rPr>
            </a:br>
            <a:r>
              <a:rPr lang="en-US" b="1" dirty="0" smtClean="0">
                <a:latin typeface="Tempus Sans ITC"/>
              </a:rPr>
              <a:t>       #SET THE INPUTS</a:t>
            </a:r>
            <a:br>
              <a:rPr lang="en-US" b="1" dirty="0" smtClean="0">
                <a:latin typeface="Tempus Sans ITC"/>
              </a:rPr>
            </a:br>
            <a:r>
              <a:rPr lang="en-US" b="1" dirty="0" smtClean="0">
                <a:latin typeface="Tempus Sans ITC"/>
              </a:rPr>
              <a:t>       </a:t>
            </a:r>
            <a:r>
              <a:rPr lang="en-US" b="1" dirty="0" err="1" smtClean="0">
                <a:latin typeface="Tempus Sans ITC"/>
              </a:rPr>
              <a:t>self.h</a:t>
            </a:r>
            <a:r>
              <a:rPr lang="en-US" b="1" dirty="0" smtClean="0">
                <a:latin typeface="Tempus Sans ITC"/>
              </a:rPr>
              <a:t> = </a:t>
            </a:r>
            <a:r>
              <a:rPr lang="en-US" b="1" dirty="0" err="1" smtClean="0">
                <a:latin typeface="Tempus Sans ITC"/>
              </a:rPr>
              <a:t>self.setSOSobservationVar</a:t>
            </a:r>
            <a:r>
              <a:rPr lang="en-US" b="1" dirty="0" smtClean="0">
                <a:latin typeface="Tempus Sans ITC"/>
              </a:rPr>
              <a:t>("</a:t>
            </a:r>
            <a:r>
              <a:rPr lang="en-US" b="1" dirty="0" err="1" smtClean="0">
                <a:latin typeface="Tempus Sans ITC"/>
              </a:rPr>
              <a:t>A_BRB","riverheight</a:t>
            </a:r>
            <a:r>
              <a:rPr lang="en-US" b="1" dirty="0" smtClean="0">
                <a:latin typeface="Tempus Sans ITC"/>
              </a:rPr>
              <a:t>")</a:t>
            </a:r>
          </a:p>
          <a:p>
            <a:pPr marL="342900" indent="-342900" fontAlgn="auto">
              <a:spcBef>
                <a:spcPct val="20000"/>
              </a:spcBef>
              <a:spcAft>
                <a:spcPts val="0"/>
              </a:spcAft>
            </a:pPr>
            <a:r>
              <a:rPr lang="en-US" b="1" dirty="0" smtClean="0">
                <a:solidFill>
                  <a:srgbClr val="FFFFFF"/>
                </a:solidFill>
                <a:latin typeface="Tempus Sans ITC"/>
              </a:rPr>
              <a:t/>
            </a:r>
            <a:br>
              <a:rPr lang="en-US" b="1" dirty="0" smtClean="0">
                <a:solidFill>
                  <a:srgbClr val="FFFFFF"/>
                </a:solidFill>
                <a:latin typeface="Tempus Sans ITC"/>
              </a:rPr>
            </a:br>
            <a:r>
              <a:rPr lang="en-US" b="1" dirty="0" smtClean="0">
                <a:solidFill>
                  <a:srgbClr val="FFFFFF"/>
                </a:solidFill>
                <a:latin typeface="Tempus Sans ITC"/>
              </a:rPr>
              <a:t>   </a:t>
            </a:r>
            <a:r>
              <a:rPr lang="en-US" b="1" dirty="0" smtClean="0">
                <a:solidFill>
                  <a:srgbClr val="31F752"/>
                </a:solidFill>
                <a:latin typeface="Tempus Sans ITC"/>
              </a:rPr>
              <a:t>def</a:t>
            </a:r>
            <a:r>
              <a:rPr lang="en-US" b="1" dirty="0" smtClean="0">
                <a:solidFill>
                  <a:srgbClr val="FFFFFF"/>
                </a:solidFill>
                <a:latin typeface="Tempus Sans ITC"/>
              </a:rPr>
              <a:t> </a:t>
            </a:r>
            <a:r>
              <a:rPr lang="en-US" b="1" dirty="0" smtClean="0">
                <a:latin typeface="Tempus Sans ITC"/>
              </a:rPr>
              <a:t>execute(self):</a:t>
            </a:r>
            <a:br>
              <a:rPr lang="en-US" b="1" dirty="0" smtClean="0">
                <a:latin typeface="Tempus Sans ITC"/>
              </a:rPr>
            </a:br>
            <a:r>
              <a:rPr lang="en-US" b="1" dirty="0" smtClean="0">
                <a:latin typeface="Tempus Sans ITC"/>
              </a:rPr>
              <a:t>       </a:t>
            </a:r>
            <a:r>
              <a:rPr lang="en-US" b="1" dirty="0" err="1" smtClean="0">
                <a:latin typeface="Tempus Sans ITC"/>
              </a:rPr>
              <a:t>data_out</a:t>
            </a:r>
            <a:r>
              <a:rPr lang="en-US" b="1" dirty="0" smtClean="0">
                <a:latin typeface="Tempus Sans ITC"/>
              </a:rPr>
              <a:t>=[]</a:t>
            </a:r>
            <a:r>
              <a:rPr lang="en-US" b="1" dirty="0" smtClean="0">
                <a:solidFill>
                  <a:srgbClr val="FFFFFF"/>
                </a:solidFill>
                <a:latin typeface="Tempus Sans ITC"/>
              </a:rPr>
              <a:t/>
            </a:r>
            <a:br>
              <a:rPr lang="en-US" b="1" dirty="0" smtClean="0">
                <a:solidFill>
                  <a:srgbClr val="FFFFFF"/>
                </a:solidFill>
                <a:latin typeface="Tempus Sans ITC"/>
              </a:rPr>
            </a:br>
            <a:r>
              <a:rPr lang="en-US" b="1" dirty="0" smtClean="0">
                <a:solidFill>
                  <a:srgbClr val="FFFFFF"/>
                </a:solidFill>
                <a:latin typeface="Tempus Sans ITC"/>
              </a:rPr>
              <a:t>       </a:t>
            </a:r>
            <a:r>
              <a:rPr lang="en-US" b="1" dirty="0" smtClean="0">
                <a:solidFill>
                  <a:srgbClr val="31F752"/>
                </a:solidFill>
                <a:latin typeface="Tempus Sans ITC"/>
              </a:rPr>
              <a:t>for</a:t>
            </a:r>
            <a:r>
              <a:rPr lang="en-US" b="1" dirty="0" smtClean="0">
                <a:solidFill>
                  <a:srgbClr val="FFFFFF"/>
                </a:solidFill>
                <a:latin typeface="Tempus Sans ITC"/>
              </a:rPr>
              <a:t> </a:t>
            </a:r>
            <a:r>
              <a:rPr lang="en-US" b="1" dirty="0" err="1" smtClean="0">
                <a:latin typeface="Tempus Sans ITC"/>
              </a:rPr>
              <a:t>rec</a:t>
            </a:r>
            <a:r>
              <a:rPr lang="en-US" b="1" dirty="0" smtClean="0">
                <a:solidFill>
                  <a:srgbClr val="FFFFFF"/>
                </a:solidFill>
                <a:latin typeface="Tempus Sans ITC"/>
              </a:rPr>
              <a:t> </a:t>
            </a:r>
            <a:r>
              <a:rPr lang="en-US" b="1" dirty="0" smtClean="0">
                <a:solidFill>
                  <a:srgbClr val="31F752"/>
                </a:solidFill>
                <a:latin typeface="Tempus Sans ITC"/>
              </a:rPr>
              <a:t>in</a:t>
            </a:r>
            <a:r>
              <a:rPr lang="en-US" b="1" dirty="0" smtClean="0">
                <a:solidFill>
                  <a:srgbClr val="FFFFFF"/>
                </a:solidFill>
                <a:latin typeface="Tempus Sans ITC"/>
              </a:rPr>
              <a:t> </a:t>
            </a:r>
            <a:r>
              <a:rPr lang="en-US" b="1" dirty="0" err="1" smtClean="0">
                <a:latin typeface="Tempus Sans ITC"/>
              </a:rPr>
              <a:t>self.h</a:t>
            </a:r>
            <a:r>
              <a:rPr lang="en-US" b="1" dirty="0" smtClean="0">
                <a:solidFill>
                  <a:srgbClr val="FFFFFF"/>
                </a:solidFill>
                <a:latin typeface="Tempus Sans ITC"/>
              </a:rPr>
              <a:t>:</a:t>
            </a:r>
          </a:p>
          <a:p>
            <a:pPr marL="342900" indent="-342900" fontAlgn="auto">
              <a:spcBef>
                <a:spcPct val="20000"/>
              </a:spcBef>
              <a:spcAft>
                <a:spcPts val="0"/>
              </a:spcAft>
            </a:pPr>
            <a:r>
              <a:rPr lang="en-US" b="1" dirty="0" smtClean="0">
                <a:solidFill>
                  <a:srgbClr val="FFFFFF"/>
                </a:solidFill>
                <a:latin typeface="Tempus Sans ITC"/>
              </a:rPr>
              <a:t>		</a:t>
            </a:r>
            <a:r>
              <a:rPr lang="en-US" b="1" dirty="0" err="1" smtClean="0">
                <a:latin typeface="Tempus Sans ITC"/>
              </a:rPr>
              <a:t>newdata</a:t>
            </a:r>
            <a:r>
              <a:rPr lang="en-US" b="1" dirty="0" smtClean="0">
                <a:latin typeface="Tempus Sans ITC"/>
              </a:rPr>
              <a:t> = </a:t>
            </a:r>
            <a:r>
              <a:rPr lang="en-US" b="1" dirty="0" err="1" smtClean="0">
                <a:latin typeface="Tempus Sans ITC"/>
              </a:rPr>
              <a:t>rec</a:t>
            </a:r>
            <a:r>
              <a:rPr lang="en-US" b="1" dirty="0" smtClean="0">
                <a:latin typeface="Tempus Sans ITC"/>
              </a:rPr>
              <a:t>[1]*0.25 + 124 </a:t>
            </a:r>
            <a:br>
              <a:rPr lang="en-US" b="1" dirty="0" smtClean="0">
                <a:latin typeface="Tempus Sans ITC"/>
              </a:rPr>
            </a:br>
            <a:r>
              <a:rPr lang="en-US" b="1" dirty="0" smtClean="0">
                <a:latin typeface="Tempus Sans ITC"/>
              </a:rPr>
              <a:t>          </a:t>
            </a:r>
            <a:r>
              <a:rPr lang="en-US" b="1" dirty="0" err="1" smtClean="0">
                <a:latin typeface="Tempus Sans ITC"/>
              </a:rPr>
              <a:t>data_out.append</a:t>
            </a:r>
            <a:r>
              <a:rPr lang="en-US" b="1" dirty="0" smtClean="0">
                <a:latin typeface="Tempus Sans ITC"/>
              </a:rPr>
              <a:t>( </a:t>
            </a:r>
            <a:r>
              <a:rPr lang="en-US" b="1" dirty="0" err="1" smtClean="0">
                <a:latin typeface="Tempus Sans ITC"/>
              </a:rPr>
              <a:t>rec</a:t>
            </a:r>
            <a:r>
              <a:rPr lang="en-US" b="1" dirty="0" smtClean="0">
                <a:latin typeface="Tempus Sans ITC"/>
              </a:rPr>
              <a:t>[0], </a:t>
            </a:r>
            <a:r>
              <a:rPr lang="en-US" b="1" dirty="0" err="1" smtClean="0">
                <a:latin typeface="Tempus Sans ITC"/>
              </a:rPr>
              <a:t>newdata</a:t>
            </a:r>
            <a:r>
              <a:rPr lang="en-US" b="1" dirty="0" smtClean="0">
                <a:latin typeface="Tempus Sans ITC"/>
              </a:rPr>
              <a:t>)        </a:t>
            </a:r>
            <a:r>
              <a:rPr lang="en-US" b="1" dirty="0" smtClean="0">
                <a:solidFill>
                  <a:srgbClr val="FFFFFF"/>
                </a:solidFill>
                <a:latin typeface="Tempus Sans ITC"/>
              </a:rPr>
              <a:t>        </a:t>
            </a:r>
            <a:br>
              <a:rPr lang="en-US" b="1" dirty="0" smtClean="0">
                <a:solidFill>
                  <a:srgbClr val="FFFFFF"/>
                </a:solidFill>
                <a:latin typeface="Tempus Sans ITC"/>
              </a:rPr>
            </a:br>
            <a:r>
              <a:rPr lang="en-US" b="1" dirty="0" smtClean="0">
                <a:solidFill>
                  <a:srgbClr val="FFFFFF"/>
                </a:solidFill>
                <a:latin typeface="Tempus Sans ITC"/>
              </a:rPr>
              <a:t>       </a:t>
            </a:r>
            <a:r>
              <a:rPr lang="en-US" b="1" dirty="0" smtClean="0">
                <a:solidFill>
                  <a:srgbClr val="31F752"/>
                </a:solidFill>
                <a:latin typeface="Tempus Sans ITC"/>
              </a:rPr>
              <a:t>return</a:t>
            </a:r>
            <a:r>
              <a:rPr lang="en-US" b="1" dirty="0" smtClean="0">
                <a:latin typeface="Tempus Sans ITC"/>
              </a:rPr>
              <a:t> </a:t>
            </a:r>
            <a:r>
              <a:rPr lang="en-US" b="1" dirty="0" err="1" smtClean="0">
                <a:latin typeface="Tempus Sans ITC"/>
              </a:rPr>
              <a:t>data_out</a:t>
            </a:r>
            <a:endParaRPr lang="en-US" sz="1050" b="1" dirty="0">
              <a:latin typeface="Tempus Sans ITC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0" y="0"/>
            <a:ext cx="9144000" cy="4000504"/>
          </a:xfrm>
          <a:prstGeom prst="roundRect">
            <a:avLst>
              <a:gd name="adj" fmla="val 5608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0" y="2786058"/>
            <a:ext cx="9144000" cy="4019358"/>
          </a:xfrm>
          <a:prstGeom prst="roundRect">
            <a:avLst>
              <a:gd name="adj" fmla="val 5608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428596" y="571480"/>
            <a:ext cx="8358246" cy="4466727"/>
          </a:xfrm>
          <a:prstGeom prst="roundRect">
            <a:avLst>
              <a:gd name="adj" fmla="val 5608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8597" y="1285860"/>
            <a:ext cx="8358246" cy="3214710"/>
          </a:xfrm>
        </p:spPr>
        <p:txBody>
          <a:bodyPr>
            <a:noAutofit/>
          </a:bodyPr>
          <a:lstStyle/>
          <a:p>
            <a:r>
              <a:rPr lang="en-US" sz="48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empus Sans ITC" pitchFamily="82" charset="0"/>
              </a:rPr>
              <a:t>…</a:t>
            </a:r>
            <a:r>
              <a:rPr lang="en-US" sz="4800" b="1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empus Sans ITC" pitchFamily="82" charset="0"/>
              </a:rPr>
              <a:t>Provatelo</a:t>
            </a:r>
            <a:r>
              <a:rPr lang="en-US" sz="48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empus Sans ITC" pitchFamily="82" charset="0"/>
              </a:rPr>
              <a:t> </a:t>
            </a:r>
            <a:r>
              <a:rPr lang="en-US" sz="48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empus Sans ITC" pitchFamily="82" charset="0"/>
              </a:rPr>
              <a:t>…</a:t>
            </a:r>
          </a:p>
          <a:p>
            <a:endParaRPr lang="en-US" sz="1800" b="1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empus Sans ITC" pitchFamily="82" charset="0"/>
            </a:endParaRPr>
          </a:p>
          <a:p>
            <a:r>
              <a:rPr lang="en-US" sz="36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empus Sans ITC" pitchFamily="82" charset="0"/>
              </a:rPr>
              <a:t>http</a:t>
            </a:r>
            <a:r>
              <a:rPr lang="en-US" sz="36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empus Sans ITC" pitchFamily="82" charset="0"/>
              </a:rPr>
              <a:t>://sites.google.com/site/istsosproject</a:t>
            </a:r>
            <a:endParaRPr lang="en-US" sz="3600" b="1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empus Sans ITC" pitchFamily="82" charset="0"/>
            </a:endParaRPr>
          </a:p>
          <a:p>
            <a:endParaRPr lang="en-US" sz="1800" b="1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empus Sans ITC" pitchFamily="82" charset="0"/>
            </a:endParaRPr>
          </a:p>
          <a:p>
            <a:r>
              <a:rPr lang="en-US" sz="44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empus Sans ITC" pitchFamily="82" charset="0"/>
              </a:rPr>
              <a:t>…</a:t>
            </a:r>
            <a:r>
              <a:rPr lang="en-US" sz="4400" b="1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empus Sans ITC" pitchFamily="82" charset="0"/>
              </a:rPr>
              <a:t>ed</a:t>
            </a:r>
            <a:r>
              <a:rPr lang="en-US" sz="44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empus Sans ITC" pitchFamily="82" charset="0"/>
              </a:rPr>
              <a:t> </a:t>
            </a:r>
            <a:r>
              <a:rPr lang="en-US" sz="4400" b="1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empus Sans ITC" pitchFamily="82" charset="0"/>
              </a:rPr>
              <a:t>unitevi</a:t>
            </a:r>
            <a:r>
              <a:rPr lang="en-US" sz="44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empus Sans ITC" pitchFamily="82" charset="0"/>
              </a:rPr>
              <a:t> </a:t>
            </a:r>
            <a:r>
              <a:rPr lang="en-US" sz="4400" b="1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empus Sans ITC" pitchFamily="82" charset="0"/>
              </a:rPr>
              <a:t>allo</a:t>
            </a:r>
            <a:r>
              <a:rPr lang="en-US" sz="44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empus Sans ITC" pitchFamily="82" charset="0"/>
              </a:rPr>
              <a:t> </a:t>
            </a:r>
            <a:r>
              <a:rPr lang="en-US" sz="4400" b="1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empus Sans ITC" pitchFamily="82" charset="0"/>
              </a:rPr>
              <a:t>sviluppo</a:t>
            </a:r>
            <a:r>
              <a:rPr lang="en-US" sz="44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empus Sans ITC" pitchFamily="82" charset="0"/>
              </a:rPr>
              <a:t> </a:t>
            </a:r>
            <a:r>
              <a:rPr lang="en-US" sz="4400" b="1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empus Sans ITC" pitchFamily="82" charset="0"/>
              </a:rPr>
              <a:t>di</a:t>
            </a:r>
            <a:r>
              <a:rPr lang="en-US" sz="44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empus Sans ITC" pitchFamily="82" charset="0"/>
              </a:rPr>
              <a:t> </a:t>
            </a:r>
            <a:r>
              <a:rPr lang="en-US" sz="4400" b="1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empus Sans ITC" pitchFamily="82" charset="0"/>
              </a:rPr>
              <a:t>istSOS</a:t>
            </a:r>
            <a:endParaRPr lang="en-US" sz="4400" b="1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empus Sans ITC" pitchFamily="82" charset="0"/>
            </a:endParaRPr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5818688" y="5286388"/>
            <a:ext cx="2968154" cy="1412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" name="Picture 14" descr="logo_SUPSI_60mm_ITA.gif"/>
          <p:cNvPicPr>
            <a:picLocks noChangeAspect="1"/>
          </p:cNvPicPr>
          <p:nvPr/>
        </p:nvPicPr>
        <p:blipFill>
          <a:blip r:embed="rId4" cstate="screen"/>
          <a:stretch>
            <a:fillRect/>
          </a:stretch>
        </p:blipFill>
        <p:spPr>
          <a:xfrm>
            <a:off x="194056" y="5447186"/>
            <a:ext cx="2433728" cy="103766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3063"/>
            <a:ext cx="9144000" cy="6871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SWE: Sensor Web Enablement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È un </a:t>
            </a:r>
            <a:r>
              <a:rPr lang="en-US" dirty="0" err="1" smtClean="0">
                <a:solidFill>
                  <a:schemeClr val="bg1"/>
                </a:solidFill>
              </a:rPr>
              <a:t>gruppo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di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lavoro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dell’OGC</a:t>
            </a:r>
            <a:r>
              <a:rPr lang="en-US" dirty="0" smtClean="0">
                <a:solidFill>
                  <a:schemeClr val="bg1"/>
                </a:solidFill>
              </a:rPr>
              <a:t> (Open Geospatial Consortium) </a:t>
            </a:r>
            <a:r>
              <a:rPr lang="en-US" dirty="0" err="1" smtClean="0">
                <a:solidFill>
                  <a:schemeClr val="bg1"/>
                </a:solidFill>
              </a:rPr>
              <a:t>finalizzato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allo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sviluppo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di</a:t>
            </a:r>
            <a:r>
              <a:rPr lang="en-US" dirty="0" smtClean="0">
                <a:solidFill>
                  <a:schemeClr val="bg1"/>
                </a:solidFill>
              </a:rPr>
              <a:t>:</a:t>
            </a:r>
          </a:p>
          <a:p>
            <a:pPr lvl="1"/>
            <a:r>
              <a:rPr lang="en-US" dirty="0" err="1" smtClean="0">
                <a:solidFill>
                  <a:schemeClr val="bg1"/>
                </a:solidFill>
              </a:rPr>
              <a:t>Una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u="sng" dirty="0" err="1" smtClean="0">
                <a:solidFill>
                  <a:schemeClr val="bg1"/>
                </a:solidFill>
              </a:rPr>
              <a:t>tecnologia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che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abiliti</a:t>
            </a:r>
            <a:r>
              <a:rPr lang="en-US" dirty="0" smtClean="0">
                <a:solidFill>
                  <a:schemeClr val="bg1"/>
                </a:solidFill>
              </a:rPr>
              <a:t> la </a:t>
            </a:r>
            <a:r>
              <a:rPr lang="en-US" dirty="0" err="1" smtClean="0">
                <a:solidFill>
                  <a:schemeClr val="bg1"/>
                </a:solidFill>
              </a:rPr>
              <a:t>realizzazione</a:t>
            </a:r>
            <a:r>
              <a:rPr lang="en-US" dirty="0" smtClean="0">
                <a:solidFill>
                  <a:schemeClr val="bg1"/>
                </a:solidFill>
              </a:rPr>
              <a:t> del Sensor Web</a:t>
            </a:r>
          </a:p>
          <a:p>
            <a:pPr lvl="1"/>
            <a:r>
              <a:rPr lang="en-US" dirty="0" err="1" smtClean="0">
                <a:solidFill>
                  <a:schemeClr val="bg1"/>
                </a:solidFill>
              </a:rPr>
              <a:t>Una</a:t>
            </a:r>
            <a:r>
              <a:rPr lang="en-US" dirty="0" smtClean="0">
                <a:solidFill>
                  <a:schemeClr val="bg1"/>
                </a:solidFill>
              </a:rPr>
              <a:t> suite </a:t>
            </a:r>
            <a:r>
              <a:rPr lang="en-US" dirty="0" err="1" smtClean="0">
                <a:solidFill>
                  <a:schemeClr val="bg1"/>
                </a:solidFill>
              </a:rPr>
              <a:t>di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u="sng" dirty="0" smtClean="0">
                <a:solidFill>
                  <a:schemeClr val="bg1"/>
                </a:solidFill>
              </a:rPr>
              <a:t>standard </a:t>
            </a:r>
            <a:r>
              <a:rPr lang="en-US" u="sng" dirty="0" err="1" smtClean="0">
                <a:solidFill>
                  <a:schemeClr val="bg1"/>
                </a:solidFill>
              </a:rPr>
              <a:t>aperti</a:t>
            </a:r>
            <a:r>
              <a:rPr lang="en-US" u="sng" dirty="0" smtClean="0">
                <a:solidFill>
                  <a:schemeClr val="bg1"/>
                </a:solidFill>
              </a:rPr>
              <a:t> e </a:t>
            </a:r>
            <a:r>
              <a:rPr lang="en-US" u="sng" dirty="0" err="1" smtClean="0">
                <a:solidFill>
                  <a:schemeClr val="bg1"/>
                </a:solidFill>
              </a:rPr>
              <a:t>condivisi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che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definiscano</a:t>
            </a:r>
            <a:r>
              <a:rPr lang="en-US" dirty="0" smtClean="0">
                <a:solidFill>
                  <a:schemeClr val="bg1"/>
                </a:solidFill>
              </a:rPr>
              <a:t> la </a:t>
            </a:r>
            <a:r>
              <a:rPr lang="en-US" dirty="0" err="1" smtClean="0">
                <a:solidFill>
                  <a:schemeClr val="bg1"/>
                </a:solidFill>
              </a:rPr>
              <a:t>sintassi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ed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i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servizi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necessari</a:t>
            </a:r>
            <a:r>
              <a:rPr lang="en-US" dirty="0" smtClean="0">
                <a:solidFill>
                  <a:schemeClr val="bg1"/>
                </a:solidFill>
              </a:rPr>
              <a:t> per la </a:t>
            </a:r>
            <a:r>
              <a:rPr lang="en-US" dirty="0" err="1" smtClean="0">
                <a:solidFill>
                  <a:schemeClr val="bg1"/>
                </a:solidFill>
              </a:rPr>
              <a:t>realizzazione</a:t>
            </a:r>
            <a:r>
              <a:rPr lang="en-US" dirty="0" smtClean="0">
                <a:solidFill>
                  <a:schemeClr val="bg1"/>
                </a:solidFill>
              </a:rPr>
              <a:t> del Sensor Web</a:t>
            </a:r>
          </a:p>
          <a:p>
            <a:pPr lvl="1"/>
            <a:r>
              <a:rPr lang="en-US" u="sng" dirty="0" err="1" smtClean="0">
                <a:solidFill>
                  <a:schemeClr val="bg1"/>
                </a:solidFill>
              </a:rPr>
              <a:t>Un’architettura</a:t>
            </a:r>
            <a:r>
              <a:rPr lang="en-US" u="sng" dirty="0" smtClean="0">
                <a:solidFill>
                  <a:schemeClr val="bg1"/>
                </a:solidFill>
              </a:rPr>
              <a:t> </a:t>
            </a:r>
            <a:r>
              <a:rPr lang="en-US" u="sng" dirty="0" err="1" smtClean="0">
                <a:solidFill>
                  <a:schemeClr val="bg1"/>
                </a:solidFill>
              </a:rPr>
              <a:t>orientata</a:t>
            </a:r>
            <a:r>
              <a:rPr lang="en-US" u="sng" dirty="0" smtClean="0">
                <a:solidFill>
                  <a:schemeClr val="bg1"/>
                </a:solidFill>
              </a:rPr>
              <a:t> </a:t>
            </a:r>
            <a:r>
              <a:rPr lang="en-US" u="sng" dirty="0" err="1" smtClean="0">
                <a:solidFill>
                  <a:schemeClr val="bg1"/>
                </a:solidFill>
              </a:rPr>
              <a:t>ai</a:t>
            </a:r>
            <a:r>
              <a:rPr lang="en-US" u="sng" dirty="0" smtClean="0">
                <a:solidFill>
                  <a:schemeClr val="bg1"/>
                </a:solidFill>
              </a:rPr>
              <a:t> </a:t>
            </a:r>
            <a:r>
              <a:rPr lang="en-US" u="sng" dirty="0" err="1" smtClean="0">
                <a:solidFill>
                  <a:schemeClr val="bg1"/>
                </a:solidFill>
              </a:rPr>
              <a:t>servizi</a:t>
            </a:r>
            <a:r>
              <a:rPr lang="en-US" u="sng" dirty="0" smtClean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(SOA, Service Oriented Architecture) in </a:t>
            </a:r>
            <a:r>
              <a:rPr lang="en-US" dirty="0" err="1" smtClean="0">
                <a:solidFill>
                  <a:schemeClr val="bg1"/>
                </a:solidFill>
              </a:rPr>
              <a:t>grado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di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integrarsi</a:t>
            </a:r>
            <a:r>
              <a:rPr lang="en-US" dirty="0" smtClean="0">
                <a:solidFill>
                  <a:schemeClr val="bg1"/>
                </a:solidFill>
              </a:rPr>
              <a:t> con </a:t>
            </a:r>
            <a:r>
              <a:rPr lang="en-US" dirty="0" err="1" smtClean="0">
                <a:solidFill>
                  <a:schemeClr val="bg1"/>
                </a:solidFill>
              </a:rPr>
              <a:t>i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principali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approci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dell’</a:t>
            </a:r>
            <a:r>
              <a:rPr lang="en-US" i="1" dirty="0" err="1" smtClean="0">
                <a:solidFill>
                  <a:schemeClr val="bg1"/>
                </a:solidFill>
              </a:rPr>
              <a:t>Information</a:t>
            </a:r>
            <a:r>
              <a:rPr lang="en-US" i="1" dirty="0" smtClean="0">
                <a:solidFill>
                  <a:schemeClr val="bg1"/>
                </a:solidFill>
              </a:rPr>
              <a:t> Technology</a:t>
            </a:r>
            <a:endParaRPr lang="en-US" i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Rettangolo 142"/>
          <p:cNvSpPr/>
          <p:nvPr/>
        </p:nvSpPr>
        <p:spPr>
          <a:xfrm>
            <a:off x="5898536" y="1210565"/>
            <a:ext cx="3076982" cy="5443935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Rettangolo 141"/>
          <p:cNvSpPr/>
          <p:nvPr/>
        </p:nvSpPr>
        <p:spPr>
          <a:xfrm>
            <a:off x="214282" y="4032595"/>
            <a:ext cx="2848382" cy="2698071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+mn-lt"/>
              </a:rPr>
              <a:t>SWE: Sensor Web Enablement</a:t>
            </a:r>
            <a:endParaRPr lang="it-IT" dirty="0">
              <a:latin typeface="+mn-lt"/>
            </a:endParaRPr>
          </a:p>
        </p:txBody>
      </p:sp>
      <p:grpSp>
        <p:nvGrpSpPr>
          <p:cNvPr id="3" name="Group 137"/>
          <p:cNvGrpSpPr>
            <a:grpSpLocks/>
          </p:cNvGrpSpPr>
          <p:nvPr/>
        </p:nvGrpSpPr>
        <p:grpSpPr bwMode="auto">
          <a:xfrm>
            <a:off x="5927518" y="1236990"/>
            <a:ext cx="3048000" cy="5534028"/>
            <a:chOff x="3648" y="624"/>
            <a:chExt cx="1920" cy="3216"/>
          </a:xfrm>
          <a:noFill/>
        </p:grpSpPr>
        <p:sp>
          <p:nvSpPr>
            <p:cNvPr id="5" name="Rectangle 3"/>
            <p:cNvSpPr>
              <a:spLocks noChangeArrowheads="1"/>
            </p:cNvSpPr>
            <p:nvPr/>
          </p:nvSpPr>
          <p:spPr bwMode="auto">
            <a:xfrm>
              <a:off x="3648" y="624"/>
              <a:ext cx="1920" cy="3216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chemeClr val="bg1"/>
                </a:solidFill>
                <a:latin typeface="+mn-lt"/>
              </a:endParaRPr>
            </a:p>
          </p:txBody>
        </p:sp>
        <p:pic>
          <p:nvPicPr>
            <p:cNvPr id="6" name="Picture 4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032" y="2400"/>
              <a:ext cx="1000" cy="660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</p:pic>
        <p:pic>
          <p:nvPicPr>
            <p:cNvPr id="7" name="Picture 5"/>
            <p:cNvPicPr>
              <a:picLocks noChangeAspect="1" noChangeArrowheads="1"/>
            </p:cNvPicPr>
            <p:nvPr/>
          </p:nvPicPr>
          <p:blipFill>
            <a:blip r:embed="rId4" cstate="screen"/>
            <a:srcRect/>
            <a:stretch>
              <a:fillRect/>
            </a:stretch>
          </p:blipFill>
          <p:spPr bwMode="auto">
            <a:xfrm>
              <a:off x="4320" y="1104"/>
              <a:ext cx="1176" cy="521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</p:pic>
        <p:pic>
          <p:nvPicPr>
            <p:cNvPr id="8" name="Picture 6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4560" y="1776"/>
              <a:ext cx="864" cy="72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</p:pic>
        <p:graphicFrame>
          <p:nvGraphicFramePr>
            <p:cNvPr id="9" name="Object 7"/>
            <p:cNvGraphicFramePr>
              <a:graphicFrameLocks noChangeAspect="1"/>
            </p:cNvGraphicFramePr>
            <p:nvPr/>
          </p:nvGraphicFramePr>
          <p:xfrm>
            <a:off x="3888" y="1008"/>
            <a:ext cx="409" cy="465"/>
          </p:xfrm>
          <a:graphic>
            <a:graphicData uri="http://schemas.openxmlformats.org/presentationml/2006/ole">
              <p:oleObj spid="_x0000_s61442" name="Bitmap Image" r:id="rId6" imgW="1247619" imgH="1419048" progId="">
                <p:embed/>
              </p:oleObj>
            </a:graphicData>
          </a:graphic>
        </p:graphicFrame>
        <p:sp>
          <p:nvSpPr>
            <p:cNvPr id="10" name="Text Box 8"/>
            <p:cNvSpPr txBox="1">
              <a:spLocks noChangeArrowheads="1"/>
            </p:cNvSpPr>
            <p:nvPr/>
          </p:nvSpPr>
          <p:spPr bwMode="auto">
            <a:xfrm>
              <a:off x="4218" y="714"/>
              <a:ext cx="1338" cy="197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1600" dirty="0" err="1" smtClean="0">
                  <a:solidFill>
                    <a:schemeClr val="bg1"/>
                  </a:solidFill>
                  <a:latin typeface="+mn-lt"/>
                </a:rPr>
                <a:t>Supporto</a:t>
              </a:r>
              <a:r>
                <a:rPr lang="en-US" sz="1600" dirty="0" smtClean="0">
                  <a:solidFill>
                    <a:schemeClr val="bg1"/>
                  </a:solidFill>
                  <a:latin typeface="+mn-lt"/>
                </a:rPr>
                <a:t> </a:t>
              </a:r>
              <a:r>
                <a:rPr lang="en-US" sz="1600" dirty="0" err="1" smtClean="0">
                  <a:solidFill>
                    <a:schemeClr val="bg1"/>
                  </a:solidFill>
                  <a:latin typeface="+mn-lt"/>
                </a:rPr>
                <a:t>alle</a:t>
              </a:r>
              <a:r>
                <a:rPr lang="en-US" sz="1600" dirty="0" smtClean="0">
                  <a:solidFill>
                    <a:schemeClr val="bg1"/>
                  </a:solidFill>
                  <a:latin typeface="+mn-lt"/>
                </a:rPr>
                <a:t> </a:t>
              </a:r>
              <a:r>
                <a:rPr lang="en-US" sz="1600" dirty="0" err="1" smtClean="0">
                  <a:solidFill>
                    <a:schemeClr val="bg1"/>
                  </a:solidFill>
                  <a:latin typeface="+mn-lt"/>
                </a:rPr>
                <a:t>decisioni</a:t>
              </a:r>
              <a:endParaRPr lang="en-US" sz="1600" dirty="0">
                <a:solidFill>
                  <a:schemeClr val="bg1"/>
                </a:solidFill>
                <a:latin typeface="+mn-lt"/>
              </a:endParaRPr>
            </a:p>
          </p:txBody>
        </p:sp>
        <p:pic>
          <p:nvPicPr>
            <p:cNvPr id="11" name="Picture 9" descr="plume"/>
            <p:cNvPicPr>
              <a:picLocks noChangeAspect="1" noChangeArrowheads="1"/>
            </p:cNvPicPr>
            <p:nvPr/>
          </p:nvPicPr>
          <p:blipFill>
            <a:blip r:embed="rId7" cstate="screen"/>
            <a:srcRect/>
            <a:stretch>
              <a:fillRect/>
            </a:stretch>
          </p:blipFill>
          <p:spPr bwMode="auto">
            <a:xfrm>
              <a:off x="4416" y="2880"/>
              <a:ext cx="1002" cy="511"/>
            </a:xfrm>
            <a:prstGeom prst="rect">
              <a:avLst/>
            </a:prstGeom>
            <a:grpFill/>
            <a:ln w="6350">
              <a:solidFill>
                <a:srgbClr val="0000FF"/>
              </a:solidFill>
              <a:miter lim="800000"/>
              <a:headEnd/>
              <a:tailEnd/>
            </a:ln>
          </p:spPr>
        </p:pic>
        <p:pic>
          <p:nvPicPr>
            <p:cNvPr id="12" name="Picture 10" descr="EPA_SOS_nashville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3792" y="1584"/>
              <a:ext cx="996" cy="648"/>
            </a:xfrm>
            <a:prstGeom prst="rect">
              <a:avLst/>
            </a:prstGeom>
            <a:grpFill/>
          </p:spPr>
        </p:pic>
        <p:sp>
          <p:nvSpPr>
            <p:cNvPr id="13" name="Text Box 11"/>
            <p:cNvSpPr txBox="1">
              <a:spLocks noChangeArrowheads="1"/>
            </p:cNvSpPr>
            <p:nvPr/>
          </p:nvSpPr>
          <p:spPr bwMode="auto">
            <a:xfrm>
              <a:off x="3792" y="3504"/>
              <a:ext cx="864" cy="26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1" hangingPunct="1">
                <a:buFontTx/>
                <a:buChar char="-"/>
              </a:pPr>
              <a:r>
                <a:rPr lang="en-US" sz="1200" b="0" dirty="0">
                  <a:solidFill>
                    <a:schemeClr val="bg1"/>
                  </a:solidFill>
                  <a:latin typeface="+mn-lt"/>
                </a:rPr>
                <a:t> </a:t>
              </a:r>
              <a:r>
                <a:rPr lang="en-US" sz="1200" b="0" dirty="0" err="1" smtClean="0">
                  <a:solidFill>
                    <a:schemeClr val="bg1"/>
                  </a:solidFill>
                  <a:latin typeface="+mn-lt"/>
                </a:rPr>
                <a:t>neutrale</a:t>
              </a:r>
              <a:endParaRPr lang="en-US" sz="1200" b="0" dirty="0">
                <a:solidFill>
                  <a:schemeClr val="bg1"/>
                </a:solidFill>
                <a:latin typeface="+mn-lt"/>
              </a:endParaRPr>
            </a:p>
            <a:p>
              <a:pPr eaLnBrk="1" hangingPunct="1">
                <a:buFontTx/>
                <a:buChar char="-"/>
              </a:pPr>
              <a:r>
                <a:rPr lang="en-US" sz="1200" b="0" dirty="0">
                  <a:solidFill>
                    <a:schemeClr val="bg1"/>
                  </a:solidFill>
                  <a:latin typeface="+mn-lt"/>
                </a:rPr>
                <a:t> </a:t>
              </a:r>
              <a:r>
                <a:rPr lang="en-US" sz="1200" b="0" dirty="0" err="1" smtClean="0">
                  <a:solidFill>
                    <a:schemeClr val="bg1"/>
                  </a:solidFill>
                  <a:latin typeface="+mn-lt"/>
                </a:rPr>
                <a:t>ampio</a:t>
              </a:r>
              <a:endParaRPr lang="en-US" sz="1200" b="0" dirty="0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14" name="Text Box 12"/>
            <p:cNvSpPr txBox="1">
              <a:spLocks noChangeArrowheads="1"/>
            </p:cNvSpPr>
            <p:nvPr/>
          </p:nvSpPr>
          <p:spPr bwMode="auto">
            <a:xfrm>
              <a:off x="4752" y="3504"/>
              <a:ext cx="768" cy="26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1" hangingPunct="1"/>
              <a:r>
                <a:rPr lang="en-US" sz="1200" b="0" dirty="0">
                  <a:solidFill>
                    <a:schemeClr val="bg1"/>
                  </a:solidFill>
                  <a:latin typeface="+mn-lt"/>
                </a:rPr>
                <a:t>- </a:t>
              </a:r>
              <a:r>
                <a:rPr lang="en-US" sz="1200" b="0" dirty="0" err="1" smtClean="0">
                  <a:solidFill>
                    <a:schemeClr val="bg1"/>
                  </a:solidFill>
                  <a:latin typeface="+mn-lt"/>
                </a:rPr>
                <a:t>flessibile</a:t>
              </a:r>
              <a:endParaRPr lang="en-US" sz="1200" b="0" dirty="0">
                <a:solidFill>
                  <a:schemeClr val="bg1"/>
                </a:solidFill>
                <a:latin typeface="+mn-lt"/>
              </a:endParaRPr>
            </a:p>
            <a:p>
              <a:pPr eaLnBrk="1" hangingPunct="1">
                <a:buFontTx/>
                <a:buChar char="-"/>
              </a:pPr>
              <a:r>
                <a:rPr lang="en-US" sz="1200" b="0" dirty="0">
                  <a:solidFill>
                    <a:schemeClr val="bg1"/>
                  </a:solidFill>
                  <a:latin typeface="+mn-lt"/>
                </a:rPr>
                <a:t> </a:t>
              </a:r>
              <a:r>
                <a:rPr lang="en-US" sz="1200" b="0" dirty="0" err="1" smtClean="0">
                  <a:solidFill>
                    <a:schemeClr val="bg1"/>
                  </a:solidFill>
                  <a:latin typeface="+mn-lt"/>
                </a:rPr>
                <a:t>adattivo</a:t>
              </a:r>
              <a:endParaRPr lang="en-US" sz="1200" b="0" dirty="0">
                <a:solidFill>
                  <a:schemeClr val="bg1"/>
                </a:solidFill>
                <a:latin typeface="+mn-lt"/>
              </a:endParaRPr>
            </a:p>
          </p:txBody>
        </p:sp>
      </p:grpSp>
      <p:grpSp>
        <p:nvGrpSpPr>
          <p:cNvPr id="4" name="Group 139"/>
          <p:cNvGrpSpPr>
            <a:grpSpLocks/>
          </p:cNvGrpSpPr>
          <p:nvPr/>
        </p:nvGrpSpPr>
        <p:grpSpPr bwMode="auto">
          <a:xfrm>
            <a:off x="242878" y="4071942"/>
            <a:ext cx="2971800" cy="2671908"/>
            <a:chOff x="240" y="2016"/>
            <a:chExt cx="1872" cy="1824"/>
          </a:xfrm>
          <a:noFill/>
        </p:grpSpPr>
        <p:sp>
          <p:nvSpPr>
            <p:cNvPr id="122" name="Rectangle 120"/>
            <p:cNvSpPr>
              <a:spLocks noChangeArrowheads="1"/>
            </p:cNvSpPr>
            <p:nvPr/>
          </p:nvSpPr>
          <p:spPr bwMode="auto">
            <a:xfrm>
              <a:off x="240" y="2016"/>
              <a:ext cx="1872" cy="1824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123" name="Text Box 121"/>
            <p:cNvSpPr txBox="1">
              <a:spLocks noChangeArrowheads="1"/>
            </p:cNvSpPr>
            <p:nvPr/>
          </p:nvSpPr>
          <p:spPr bwMode="auto">
            <a:xfrm>
              <a:off x="555" y="2253"/>
              <a:ext cx="1286" cy="231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1600" dirty="0" err="1" smtClean="0">
                  <a:solidFill>
                    <a:schemeClr val="bg1"/>
                  </a:solidFill>
                  <a:latin typeface="+mn-lt"/>
                </a:rPr>
                <a:t>Modelli</a:t>
              </a:r>
              <a:r>
                <a:rPr lang="en-US" sz="1600" dirty="0" smtClean="0">
                  <a:solidFill>
                    <a:schemeClr val="bg1"/>
                  </a:solidFill>
                  <a:latin typeface="+mn-lt"/>
                </a:rPr>
                <a:t> e </a:t>
              </a:r>
              <a:r>
                <a:rPr lang="en-US" sz="1600" dirty="0" err="1" smtClean="0">
                  <a:solidFill>
                    <a:schemeClr val="bg1"/>
                  </a:solidFill>
                  <a:latin typeface="+mn-lt"/>
                </a:rPr>
                <a:t>simulazioni</a:t>
              </a:r>
              <a:endParaRPr lang="en-US" sz="1600" dirty="0">
                <a:solidFill>
                  <a:schemeClr val="bg1"/>
                </a:solidFill>
                <a:latin typeface="+mn-lt"/>
              </a:endParaRPr>
            </a:p>
          </p:txBody>
        </p:sp>
        <p:grpSp>
          <p:nvGrpSpPr>
            <p:cNvPr id="15" name="Group 122"/>
            <p:cNvGrpSpPr>
              <a:grpSpLocks/>
            </p:cNvGrpSpPr>
            <p:nvPr/>
          </p:nvGrpSpPr>
          <p:grpSpPr bwMode="auto">
            <a:xfrm>
              <a:off x="344" y="2496"/>
              <a:ext cx="1152" cy="788"/>
              <a:chOff x="1573" y="1846"/>
              <a:chExt cx="2219" cy="1835"/>
            </a:xfrm>
            <a:grpFill/>
          </p:grpSpPr>
          <p:pic>
            <p:nvPicPr>
              <p:cNvPr id="127" name="Picture 123" descr="env_domain"/>
              <p:cNvPicPr>
                <a:picLocks noChangeAspect="1" noChangeArrowheads="1"/>
              </p:cNvPicPr>
              <p:nvPr/>
            </p:nvPicPr>
            <p:blipFill>
              <a:blip r:embed="rId9" cstate="screen"/>
              <a:srcRect/>
              <a:stretch>
                <a:fillRect/>
              </a:stretch>
            </p:blipFill>
            <p:spPr bwMode="auto">
              <a:xfrm>
                <a:off x="1573" y="2004"/>
                <a:ext cx="2219" cy="1677"/>
              </a:xfrm>
              <a:prstGeom prst="rect">
                <a:avLst/>
              </a:prstGeom>
              <a:grpFill/>
            </p:spPr>
          </p:pic>
          <p:sp>
            <p:nvSpPr>
              <p:cNvPr id="128" name="Rectangle 124"/>
              <p:cNvSpPr>
                <a:spLocks noChangeArrowheads="1"/>
              </p:cNvSpPr>
              <p:nvPr/>
            </p:nvSpPr>
            <p:spPr bwMode="auto">
              <a:xfrm>
                <a:off x="1573" y="1846"/>
                <a:ext cx="2219" cy="1676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solidFill>
                    <a:schemeClr val="bg1"/>
                  </a:solidFill>
                  <a:latin typeface="+mn-lt"/>
                </a:endParaRPr>
              </a:p>
            </p:txBody>
          </p:sp>
        </p:grpSp>
        <p:pic>
          <p:nvPicPr>
            <p:cNvPr id="125" name="Picture 125" descr="sospower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1185" y="2507"/>
              <a:ext cx="768" cy="511"/>
            </a:xfrm>
            <a:prstGeom prst="rect">
              <a:avLst/>
            </a:prstGeom>
            <a:grpFill/>
          </p:spPr>
        </p:pic>
        <p:sp>
          <p:nvSpPr>
            <p:cNvPr id="126" name="Text Box 126"/>
            <p:cNvSpPr txBox="1">
              <a:spLocks noChangeArrowheads="1"/>
            </p:cNvSpPr>
            <p:nvPr/>
          </p:nvSpPr>
          <p:spPr bwMode="auto">
            <a:xfrm>
              <a:off x="336" y="3264"/>
              <a:ext cx="1632" cy="567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1" hangingPunct="1">
                <a:buFontTx/>
                <a:buChar char="-"/>
              </a:pPr>
              <a:r>
                <a:rPr lang="en-US" sz="1200" b="0" dirty="0">
                  <a:solidFill>
                    <a:schemeClr val="bg1"/>
                  </a:solidFill>
                  <a:latin typeface="+mn-lt"/>
                </a:rPr>
                <a:t> </a:t>
              </a:r>
              <a:r>
                <a:rPr lang="en-US" sz="1200" b="0" dirty="0" smtClean="0">
                  <a:solidFill>
                    <a:schemeClr val="bg1"/>
                  </a:solidFill>
                  <a:latin typeface="+mn-lt"/>
                </a:rPr>
                <a:t>a </a:t>
              </a:r>
              <a:r>
                <a:rPr lang="en-US" sz="1200" b="0" dirty="0" err="1" smtClean="0">
                  <a:solidFill>
                    <a:schemeClr val="bg1"/>
                  </a:solidFill>
                  <a:latin typeface="+mn-lt"/>
                </a:rPr>
                <a:t>cascata</a:t>
              </a:r>
              <a:endParaRPr lang="en-US" sz="1200" b="0" dirty="0">
                <a:solidFill>
                  <a:schemeClr val="bg1"/>
                </a:solidFill>
                <a:latin typeface="+mn-lt"/>
              </a:endParaRPr>
            </a:p>
            <a:p>
              <a:pPr eaLnBrk="1" hangingPunct="1">
                <a:buFontTx/>
                <a:buChar char="-"/>
              </a:pPr>
              <a:r>
                <a:rPr lang="en-US" sz="1200" b="0" dirty="0">
                  <a:solidFill>
                    <a:schemeClr val="bg1"/>
                  </a:solidFill>
                  <a:latin typeface="+mn-lt"/>
                </a:rPr>
                <a:t> </a:t>
              </a:r>
              <a:r>
                <a:rPr lang="en-US" sz="1200" b="0" dirty="0" err="1" smtClean="0">
                  <a:solidFill>
                    <a:schemeClr val="bg1"/>
                  </a:solidFill>
                  <a:latin typeface="+mn-lt"/>
                </a:rPr>
                <a:t>scala</a:t>
              </a:r>
              <a:r>
                <a:rPr lang="en-US" sz="1200" b="0" dirty="0" smtClean="0">
                  <a:solidFill>
                    <a:schemeClr val="bg1"/>
                  </a:solidFill>
                  <a:latin typeface="+mn-lt"/>
                </a:rPr>
                <a:t> </a:t>
              </a:r>
              <a:r>
                <a:rPr lang="en-US" sz="1200" b="0" dirty="0" err="1" smtClean="0">
                  <a:solidFill>
                    <a:schemeClr val="bg1"/>
                  </a:solidFill>
                  <a:latin typeface="+mn-lt"/>
                </a:rPr>
                <a:t>nazionale</a:t>
              </a:r>
              <a:r>
                <a:rPr lang="en-US" sz="1200" b="0" dirty="0" smtClean="0">
                  <a:solidFill>
                    <a:schemeClr val="bg1"/>
                  </a:solidFill>
                  <a:latin typeface="+mn-lt"/>
                </a:rPr>
                <a:t>, </a:t>
              </a:r>
              <a:r>
                <a:rPr lang="en-US" sz="1200" b="0" dirty="0" err="1" smtClean="0">
                  <a:solidFill>
                    <a:schemeClr val="bg1"/>
                  </a:solidFill>
                  <a:latin typeface="+mn-lt"/>
                </a:rPr>
                <a:t>regionale</a:t>
              </a:r>
              <a:r>
                <a:rPr lang="en-US" sz="1200" b="0" dirty="0" smtClean="0">
                  <a:solidFill>
                    <a:schemeClr val="bg1"/>
                  </a:solidFill>
                  <a:latin typeface="+mn-lt"/>
                </a:rPr>
                <a:t>, </a:t>
              </a:r>
              <a:r>
                <a:rPr lang="en-US" sz="1200" b="0" dirty="0" err="1" smtClean="0">
                  <a:solidFill>
                    <a:schemeClr val="bg1"/>
                  </a:solidFill>
                  <a:latin typeface="+mn-lt"/>
                </a:rPr>
                <a:t>urbana</a:t>
              </a:r>
              <a:endParaRPr lang="en-US" sz="1200" b="0" dirty="0">
                <a:solidFill>
                  <a:schemeClr val="bg1"/>
                </a:solidFill>
                <a:latin typeface="+mn-lt"/>
              </a:endParaRPr>
            </a:p>
            <a:p>
              <a:pPr eaLnBrk="1" hangingPunct="1">
                <a:buFontTx/>
                <a:buChar char="-"/>
              </a:pPr>
              <a:r>
                <a:rPr lang="en-US" sz="1200" b="0" dirty="0">
                  <a:solidFill>
                    <a:schemeClr val="bg1"/>
                  </a:solidFill>
                  <a:latin typeface="+mn-lt"/>
                </a:rPr>
                <a:t> </a:t>
              </a:r>
              <a:r>
                <a:rPr lang="en-US" sz="1200" b="0" dirty="0" err="1" smtClean="0">
                  <a:solidFill>
                    <a:schemeClr val="bg1"/>
                  </a:solidFill>
                  <a:latin typeface="+mn-lt"/>
                </a:rPr>
                <a:t>adattabili</a:t>
              </a:r>
              <a:endParaRPr lang="en-US" sz="1200" b="0" dirty="0">
                <a:solidFill>
                  <a:schemeClr val="bg1"/>
                </a:solidFill>
                <a:latin typeface="+mn-lt"/>
              </a:endParaRPr>
            </a:p>
            <a:p>
              <a:pPr eaLnBrk="1" hangingPunct="1">
                <a:buFontTx/>
                <a:buChar char="-"/>
              </a:pPr>
              <a:r>
                <a:rPr lang="en-US" sz="1200" b="0" dirty="0">
                  <a:solidFill>
                    <a:schemeClr val="bg1"/>
                  </a:solidFill>
                  <a:latin typeface="+mn-lt"/>
                </a:rPr>
                <a:t> </a:t>
              </a:r>
              <a:r>
                <a:rPr lang="en-US" sz="1200" b="0" dirty="0" err="1" smtClean="0">
                  <a:solidFill>
                    <a:schemeClr val="bg1"/>
                  </a:solidFill>
                  <a:latin typeface="+mn-lt"/>
                </a:rPr>
                <a:t>integrazione</a:t>
              </a:r>
              <a:r>
                <a:rPr lang="en-US" sz="1200" b="0" dirty="0" smtClean="0">
                  <a:solidFill>
                    <a:schemeClr val="bg1"/>
                  </a:solidFill>
                  <a:latin typeface="+mn-lt"/>
                </a:rPr>
                <a:t> </a:t>
              </a:r>
              <a:r>
                <a:rPr lang="en-US" sz="1200" b="0" dirty="0" err="1" smtClean="0">
                  <a:solidFill>
                    <a:schemeClr val="bg1"/>
                  </a:solidFill>
                  <a:latin typeface="+mn-lt"/>
                </a:rPr>
                <a:t>di</a:t>
              </a:r>
              <a:r>
                <a:rPr lang="en-US" sz="1200" b="0" dirty="0" smtClean="0">
                  <a:solidFill>
                    <a:schemeClr val="bg1"/>
                  </a:solidFill>
                  <a:latin typeface="+mn-lt"/>
                </a:rPr>
                <a:t> </a:t>
              </a:r>
              <a:r>
                <a:rPr lang="en-US" sz="1200" b="0" dirty="0" err="1" smtClean="0">
                  <a:solidFill>
                    <a:schemeClr val="bg1"/>
                  </a:solidFill>
                  <a:latin typeface="+mn-lt"/>
                </a:rPr>
                <a:t>dati</a:t>
              </a:r>
              <a:endParaRPr lang="en-US" sz="1200" b="0" dirty="0">
                <a:solidFill>
                  <a:schemeClr val="bg1"/>
                </a:solidFill>
                <a:latin typeface="+mn-lt"/>
              </a:endParaRPr>
            </a:p>
          </p:txBody>
        </p:sp>
      </p:grpSp>
      <p:grpSp>
        <p:nvGrpSpPr>
          <p:cNvPr id="21" name="Group 140"/>
          <p:cNvGrpSpPr/>
          <p:nvPr/>
        </p:nvGrpSpPr>
        <p:grpSpPr>
          <a:xfrm>
            <a:off x="3254051" y="2951502"/>
            <a:ext cx="2537301" cy="2357454"/>
            <a:chOff x="3286116" y="2857496"/>
            <a:chExt cx="2537301" cy="2357454"/>
          </a:xfrm>
        </p:grpSpPr>
        <p:sp>
          <p:nvSpPr>
            <p:cNvPr id="129" name="Oval 129"/>
            <p:cNvSpPr>
              <a:spLocks noChangeArrowheads="1"/>
            </p:cNvSpPr>
            <p:nvPr/>
          </p:nvSpPr>
          <p:spPr bwMode="auto">
            <a:xfrm>
              <a:off x="3286116" y="2857496"/>
              <a:ext cx="2537301" cy="2357454"/>
            </a:xfrm>
            <a:prstGeom prst="ellipse">
              <a:avLst/>
            </a:prstGeom>
            <a:ln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30" name="Text Box 130"/>
            <p:cNvSpPr txBox="1">
              <a:spLocks noChangeArrowheads="1"/>
            </p:cNvSpPr>
            <p:nvPr/>
          </p:nvSpPr>
          <p:spPr bwMode="auto">
            <a:xfrm>
              <a:off x="4223714" y="3000372"/>
              <a:ext cx="686406" cy="400110"/>
            </a:xfrm>
            <a:prstGeom prst="rect">
              <a:avLst/>
            </a:prstGeom>
            <a:noFill/>
            <a:ln>
              <a:noFill/>
              <a:headEnd/>
              <a:tailEnd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>
              <a:spAutoFit/>
            </a:bodyPr>
            <a:lstStyle/>
            <a:p>
              <a:r>
                <a:rPr lang="en-US" sz="2000" b="1" dirty="0" smtClean="0">
                  <a:solidFill>
                    <a:schemeClr val="bg1"/>
                  </a:solidFill>
                  <a:latin typeface="+mn-lt"/>
                </a:rPr>
                <a:t>SWE</a:t>
              </a:r>
              <a:endParaRPr lang="en-US" sz="1600" b="1" dirty="0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131" name="Text Box 131"/>
            <p:cNvSpPr txBox="1">
              <a:spLocks noChangeArrowheads="1"/>
            </p:cNvSpPr>
            <p:nvPr/>
          </p:nvSpPr>
          <p:spPr bwMode="auto">
            <a:xfrm>
              <a:off x="3571868" y="3569475"/>
              <a:ext cx="2057400" cy="1431161"/>
            </a:xfrm>
            <a:prstGeom prst="rect">
              <a:avLst/>
            </a:prstGeom>
            <a:noFill/>
            <a:ln>
              <a:noFill/>
              <a:headEnd/>
              <a:tailEnd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>
              <a:spAutoFit/>
            </a:bodyPr>
            <a:lstStyle/>
            <a:p>
              <a:pPr eaLnBrk="1" hangingPunct="1">
                <a:buFontTx/>
                <a:buChar char="-"/>
              </a:pPr>
              <a:r>
                <a:rPr lang="en-US" sz="1200" b="0" dirty="0">
                  <a:solidFill>
                    <a:schemeClr val="bg1"/>
                  </a:solidFill>
                  <a:latin typeface="+mn-lt"/>
                </a:rPr>
                <a:t> </a:t>
              </a:r>
              <a:r>
                <a:rPr lang="en-US" sz="1200" b="0" dirty="0" err="1" smtClean="0">
                  <a:solidFill>
                    <a:schemeClr val="bg1"/>
                  </a:solidFill>
                  <a:latin typeface="+mn-lt"/>
                </a:rPr>
                <a:t>ricerca</a:t>
              </a:r>
              <a:endParaRPr lang="en-US" sz="1200" b="0" dirty="0">
                <a:solidFill>
                  <a:schemeClr val="bg1"/>
                </a:solidFill>
                <a:latin typeface="+mn-lt"/>
              </a:endParaRPr>
            </a:p>
            <a:p>
              <a:pPr eaLnBrk="1" hangingPunct="1">
                <a:buFontTx/>
                <a:buChar char="-"/>
              </a:pPr>
              <a:r>
                <a:rPr lang="en-US" sz="1200" b="0" dirty="0">
                  <a:solidFill>
                    <a:schemeClr val="bg1"/>
                  </a:solidFill>
                  <a:latin typeface="+mn-lt"/>
                </a:rPr>
                <a:t> </a:t>
              </a:r>
              <a:r>
                <a:rPr lang="en-US" sz="1200" b="0" dirty="0" err="1" smtClean="0">
                  <a:solidFill>
                    <a:schemeClr val="bg1"/>
                  </a:solidFill>
                  <a:latin typeface="+mn-lt"/>
                </a:rPr>
                <a:t>accesso</a:t>
              </a:r>
              <a:endParaRPr lang="en-US" sz="1200" b="0" dirty="0">
                <a:solidFill>
                  <a:schemeClr val="bg1"/>
                </a:solidFill>
                <a:latin typeface="+mn-lt"/>
              </a:endParaRPr>
            </a:p>
            <a:p>
              <a:pPr eaLnBrk="1" hangingPunct="1">
                <a:buFontTx/>
                <a:buChar char="-"/>
              </a:pPr>
              <a:r>
                <a:rPr lang="en-US" sz="1200" b="0" dirty="0">
                  <a:solidFill>
                    <a:schemeClr val="bg1"/>
                  </a:solidFill>
                  <a:latin typeface="+mn-lt"/>
                </a:rPr>
                <a:t> </a:t>
              </a:r>
              <a:r>
                <a:rPr lang="en-US" sz="1200" b="0" dirty="0" smtClean="0">
                  <a:solidFill>
                    <a:schemeClr val="bg1"/>
                  </a:solidFill>
                  <a:latin typeface="+mn-lt"/>
                </a:rPr>
                <a:t>processamento</a:t>
              </a:r>
              <a:endParaRPr lang="en-US" sz="1200" b="0" dirty="0">
                <a:solidFill>
                  <a:schemeClr val="bg1"/>
                </a:solidFill>
                <a:latin typeface="+mn-lt"/>
              </a:endParaRPr>
            </a:p>
            <a:p>
              <a:pPr eaLnBrk="1" hangingPunct="1">
                <a:buFontTx/>
                <a:buChar char="-"/>
              </a:pPr>
              <a:r>
                <a:rPr lang="en-US" sz="1200" b="0" dirty="0" smtClean="0">
                  <a:solidFill>
                    <a:schemeClr val="bg1"/>
                  </a:solidFill>
                  <a:latin typeface="+mn-lt"/>
                </a:rPr>
                <a:t> </a:t>
              </a:r>
              <a:r>
                <a:rPr lang="en-US" sz="1200" b="0" dirty="0" err="1" smtClean="0">
                  <a:solidFill>
                    <a:schemeClr val="bg1"/>
                  </a:solidFill>
                  <a:latin typeface="+mn-lt"/>
                </a:rPr>
                <a:t>notifica</a:t>
              </a:r>
              <a:r>
                <a:rPr lang="en-US" sz="1200" b="0" dirty="0" smtClean="0">
                  <a:solidFill>
                    <a:schemeClr val="bg1"/>
                  </a:solidFill>
                  <a:latin typeface="+mn-lt"/>
                </a:rPr>
                <a:t> </a:t>
              </a:r>
              <a:r>
                <a:rPr lang="en-US" sz="1200" b="0" dirty="0" err="1" smtClean="0">
                  <a:solidFill>
                    <a:schemeClr val="bg1"/>
                  </a:solidFill>
                  <a:latin typeface="+mn-lt"/>
                </a:rPr>
                <a:t>di</a:t>
              </a:r>
              <a:r>
                <a:rPr lang="en-US" sz="1200" b="0" dirty="0" smtClean="0">
                  <a:solidFill>
                    <a:schemeClr val="bg1"/>
                  </a:solidFill>
                  <a:latin typeface="+mn-lt"/>
                </a:rPr>
                <a:t> </a:t>
              </a:r>
              <a:r>
                <a:rPr lang="en-US" sz="1200" b="0" dirty="0" err="1" smtClean="0">
                  <a:solidFill>
                    <a:schemeClr val="bg1"/>
                  </a:solidFill>
                  <a:latin typeface="+mn-lt"/>
                </a:rPr>
                <a:t>allerte</a:t>
              </a:r>
              <a:endParaRPr lang="en-US" sz="1200" b="0" dirty="0">
                <a:solidFill>
                  <a:schemeClr val="bg1"/>
                </a:solidFill>
                <a:latin typeface="+mn-lt"/>
              </a:endParaRPr>
            </a:p>
            <a:p>
              <a:pPr eaLnBrk="1" hangingPunct="1"/>
              <a:endParaRPr lang="en-US" sz="1200" b="0" dirty="0">
                <a:solidFill>
                  <a:schemeClr val="bg1"/>
                </a:solidFill>
                <a:latin typeface="+mn-lt"/>
              </a:endParaRPr>
            </a:p>
            <a:p>
              <a:pPr algn="ctr" eaLnBrk="1" hangingPunct="1"/>
              <a:r>
                <a:rPr lang="en-US" sz="900" b="0" dirty="0" err="1" smtClean="0">
                  <a:solidFill>
                    <a:schemeClr val="bg1"/>
                  </a:solidFill>
                  <a:latin typeface="+mn-lt"/>
                </a:rPr>
                <a:t>Servizi</a:t>
              </a:r>
              <a:r>
                <a:rPr lang="en-US" sz="900" b="0" dirty="0" smtClean="0">
                  <a:solidFill>
                    <a:schemeClr val="bg1"/>
                  </a:solidFill>
                  <a:latin typeface="+mn-lt"/>
                </a:rPr>
                <a:t> Web e </a:t>
              </a:r>
              <a:r>
                <a:rPr lang="en-US" sz="900" b="0" dirty="0" err="1" smtClean="0">
                  <a:solidFill>
                    <a:schemeClr val="bg1"/>
                  </a:solidFill>
                  <a:latin typeface="+mn-lt"/>
                </a:rPr>
                <a:t>linguaggi</a:t>
              </a:r>
              <a:r>
                <a:rPr lang="en-US" sz="900" b="0" dirty="0" smtClean="0">
                  <a:solidFill>
                    <a:schemeClr val="bg1"/>
                  </a:solidFill>
                  <a:latin typeface="+mn-lt"/>
                </a:rPr>
                <a:t> </a:t>
              </a:r>
              <a:r>
                <a:rPr lang="en-US" sz="900" b="0" dirty="0" err="1" smtClean="0">
                  <a:solidFill>
                    <a:schemeClr val="bg1"/>
                  </a:solidFill>
                  <a:latin typeface="+mn-lt"/>
                </a:rPr>
                <a:t>basati</a:t>
              </a:r>
              <a:r>
                <a:rPr lang="en-US" sz="900" b="0" dirty="0" smtClean="0">
                  <a:solidFill>
                    <a:schemeClr val="bg1"/>
                  </a:solidFill>
                  <a:latin typeface="+mn-lt"/>
                </a:rPr>
                <a:t> </a:t>
              </a:r>
              <a:r>
                <a:rPr lang="en-US" sz="900" b="0" dirty="0" err="1" smtClean="0">
                  <a:solidFill>
                    <a:schemeClr val="bg1"/>
                  </a:solidFill>
                  <a:latin typeface="+mn-lt"/>
                </a:rPr>
                <a:t>su</a:t>
              </a:r>
              <a:r>
                <a:rPr lang="en-US" sz="900" b="0" dirty="0" smtClean="0">
                  <a:solidFill>
                    <a:schemeClr val="bg1"/>
                  </a:solidFill>
                  <a:latin typeface="+mn-lt"/>
                </a:rPr>
                <a:t> standard </a:t>
              </a:r>
              <a:r>
                <a:rPr lang="en-US" sz="900" b="0" dirty="0" err="1" smtClean="0">
                  <a:solidFill>
                    <a:schemeClr val="bg1"/>
                  </a:solidFill>
                  <a:latin typeface="+mn-lt"/>
                </a:rPr>
                <a:t>aperti</a:t>
              </a:r>
              <a:endParaRPr lang="en-US" sz="900" b="0" dirty="0">
                <a:solidFill>
                  <a:schemeClr val="bg1"/>
                </a:solidFill>
                <a:latin typeface="+mn-lt"/>
              </a:endParaRPr>
            </a:p>
            <a:p>
              <a:pPr algn="ctr" eaLnBrk="1" hangingPunct="1"/>
              <a:r>
                <a:rPr lang="en-US" sz="900" b="0" dirty="0">
                  <a:solidFill>
                    <a:schemeClr val="bg1"/>
                  </a:solidFill>
                  <a:latin typeface="+mn-lt"/>
                </a:rPr>
                <a:t>(OGC, ISO, OASIS, IEEE)</a:t>
              </a:r>
            </a:p>
          </p:txBody>
        </p:sp>
      </p:grpSp>
      <p:grpSp>
        <p:nvGrpSpPr>
          <p:cNvPr id="121" name="Group 136"/>
          <p:cNvGrpSpPr/>
          <p:nvPr/>
        </p:nvGrpSpPr>
        <p:grpSpPr>
          <a:xfrm>
            <a:off x="260082" y="1308428"/>
            <a:ext cx="2971803" cy="2571768"/>
            <a:chOff x="285720" y="1571612"/>
            <a:chExt cx="2971803" cy="2133600"/>
          </a:xfrm>
        </p:grpSpPr>
        <p:grpSp>
          <p:nvGrpSpPr>
            <p:cNvPr id="124" name="Group 138"/>
            <p:cNvGrpSpPr>
              <a:grpSpLocks/>
            </p:cNvGrpSpPr>
            <p:nvPr/>
          </p:nvGrpSpPr>
          <p:grpSpPr bwMode="auto">
            <a:xfrm>
              <a:off x="285720" y="1571612"/>
              <a:ext cx="2971803" cy="2133600"/>
              <a:chOff x="240" y="624"/>
              <a:chExt cx="1872" cy="1344"/>
            </a:xfrm>
            <a:noFill/>
          </p:grpSpPr>
          <p:sp>
            <p:nvSpPr>
              <p:cNvPr id="16" name="Rectangle 14"/>
              <p:cNvSpPr>
                <a:spLocks noChangeArrowheads="1"/>
              </p:cNvSpPr>
              <p:nvPr/>
            </p:nvSpPr>
            <p:spPr bwMode="auto">
              <a:xfrm>
                <a:off x="240" y="624"/>
                <a:ext cx="1872" cy="1344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solidFill>
                    <a:schemeClr val="bg1"/>
                  </a:solidFill>
                  <a:latin typeface="+mn-lt"/>
                </a:endParaRPr>
              </a:p>
            </p:txBody>
          </p:sp>
          <p:pic>
            <p:nvPicPr>
              <p:cNvPr id="17" name="Picture 15" descr="untitled"/>
              <p:cNvPicPr>
                <a:picLocks noChangeAspect="1" noChangeArrowheads="1"/>
              </p:cNvPicPr>
              <p:nvPr/>
            </p:nvPicPr>
            <p:blipFill>
              <a:blip r:embed="rId11" cstate="screen"/>
              <a:srcRect/>
              <a:stretch>
                <a:fillRect/>
              </a:stretch>
            </p:blipFill>
            <p:spPr bwMode="auto">
              <a:xfrm>
                <a:off x="1808" y="1119"/>
                <a:ext cx="187" cy="276"/>
              </a:xfrm>
              <a:prstGeom prst="rect">
                <a:avLst/>
              </a:prstGeom>
              <a:grpFill/>
            </p:spPr>
          </p:pic>
          <p:graphicFrame>
            <p:nvGraphicFramePr>
              <p:cNvPr id="18" name="Object 16"/>
              <p:cNvGraphicFramePr>
                <a:graphicFrameLocks noChangeAspect="1"/>
              </p:cNvGraphicFramePr>
              <p:nvPr/>
            </p:nvGraphicFramePr>
            <p:xfrm>
              <a:off x="1712" y="1212"/>
              <a:ext cx="144" cy="256"/>
            </p:xfrm>
            <a:graphic>
              <a:graphicData uri="http://schemas.openxmlformats.org/presentationml/2006/ole">
                <p:oleObj spid="_x0000_s61443" name="Bitmap Image" r:id="rId12" imgW="781159" imgH="1609524" progId="">
                  <p:embed/>
                </p:oleObj>
              </a:graphicData>
            </a:graphic>
          </p:graphicFrame>
          <p:pic>
            <p:nvPicPr>
              <p:cNvPr id="19" name="Picture 17"/>
              <p:cNvPicPr>
                <a:picLocks noChangeAspect="1" noChangeArrowheads="1"/>
              </p:cNvPicPr>
              <p:nvPr/>
            </p:nvPicPr>
            <p:blipFill>
              <a:blip r:embed="rId13" cstate="screen"/>
              <a:srcRect/>
              <a:stretch>
                <a:fillRect/>
              </a:stretch>
            </p:blipFill>
            <p:spPr bwMode="auto">
              <a:xfrm>
                <a:off x="986" y="1265"/>
                <a:ext cx="216" cy="194"/>
              </a:xfrm>
              <a:prstGeom prst="rect">
                <a:avLst/>
              </a:prstGeom>
              <a:grpFill/>
            </p:spPr>
          </p:pic>
          <p:pic>
            <p:nvPicPr>
              <p:cNvPr id="20" name="Picture 18"/>
              <p:cNvPicPr>
                <a:picLocks noChangeAspect="1" noChangeArrowheads="1"/>
              </p:cNvPicPr>
              <p:nvPr/>
            </p:nvPicPr>
            <p:blipFill>
              <a:blip r:embed="rId14" cstate="screen"/>
              <a:srcRect/>
              <a:stretch>
                <a:fillRect/>
              </a:stretch>
            </p:blipFill>
            <p:spPr bwMode="auto">
              <a:xfrm>
                <a:off x="701" y="1158"/>
                <a:ext cx="155" cy="202"/>
              </a:xfrm>
              <a:prstGeom prst="rect">
                <a:avLst/>
              </a:prstGeom>
              <a:grpFill/>
            </p:spPr>
          </p:pic>
          <p:grpSp>
            <p:nvGrpSpPr>
              <p:cNvPr id="135" name="Group 19"/>
              <p:cNvGrpSpPr>
                <a:grpSpLocks/>
              </p:cNvGrpSpPr>
              <p:nvPr/>
            </p:nvGrpSpPr>
            <p:grpSpPr bwMode="auto">
              <a:xfrm rot="2836564" flipH="1">
                <a:off x="1137" y="1132"/>
                <a:ext cx="267" cy="219"/>
                <a:chOff x="3654" y="934"/>
                <a:chExt cx="472" cy="236"/>
              </a:xfrm>
              <a:grpFill/>
            </p:grpSpPr>
            <p:sp>
              <p:nvSpPr>
                <p:cNvPr id="32" name="Freeform 20"/>
                <p:cNvSpPr>
                  <a:spLocks/>
                </p:cNvSpPr>
                <p:nvPr/>
              </p:nvSpPr>
              <p:spPr bwMode="auto">
                <a:xfrm>
                  <a:off x="3923" y="1070"/>
                  <a:ext cx="203" cy="10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50" y="7"/>
                    </a:cxn>
                    <a:cxn ang="0">
                      <a:pos x="203" y="78"/>
                    </a:cxn>
                    <a:cxn ang="0">
                      <a:pos x="166" y="100"/>
                    </a:cxn>
                    <a:cxn ang="0">
                      <a:pos x="14" y="28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203" h="100">
                      <a:moveTo>
                        <a:pt x="0" y="0"/>
                      </a:moveTo>
                      <a:lnTo>
                        <a:pt x="50" y="7"/>
                      </a:lnTo>
                      <a:lnTo>
                        <a:pt x="203" y="78"/>
                      </a:lnTo>
                      <a:lnTo>
                        <a:pt x="166" y="100"/>
                      </a:lnTo>
                      <a:lnTo>
                        <a:pt x="14" y="2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11113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>
                    <a:solidFill>
                      <a:schemeClr val="bg1"/>
                    </a:solidFill>
                    <a:latin typeface="+mn-lt"/>
                  </a:endParaRPr>
                </a:p>
              </p:txBody>
            </p:sp>
            <p:sp>
              <p:nvSpPr>
                <p:cNvPr id="33" name="Freeform 21"/>
                <p:cNvSpPr>
                  <a:spLocks/>
                </p:cNvSpPr>
                <p:nvPr/>
              </p:nvSpPr>
              <p:spPr bwMode="auto">
                <a:xfrm>
                  <a:off x="3654" y="934"/>
                  <a:ext cx="211" cy="107"/>
                </a:xfrm>
                <a:custGeom>
                  <a:avLst/>
                  <a:gdLst/>
                  <a:ahLst/>
                  <a:cxnLst>
                    <a:cxn ang="0">
                      <a:pos x="211" y="107"/>
                    </a:cxn>
                    <a:cxn ang="0">
                      <a:pos x="167" y="71"/>
                    </a:cxn>
                    <a:cxn ang="0">
                      <a:pos x="37" y="0"/>
                    </a:cxn>
                    <a:cxn ang="0">
                      <a:pos x="0" y="29"/>
                    </a:cxn>
                    <a:cxn ang="0">
                      <a:pos x="145" y="100"/>
                    </a:cxn>
                    <a:cxn ang="0">
                      <a:pos x="211" y="107"/>
                    </a:cxn>
                  </a:cxnLst>
                  <a:rect l="0" t="0" r="r" b="b"/>
                  <a:pathLst>
                    <a:path w="211" h="107">
                      <a:moveTo>
                        <a:pt x="211" y="107"/>
                      </a:moveTo>
                      <a:lnTo>
                        <a:pt x="167" y="71"/>
                      </a:lnTo>
                      <a:lnTo>
                        <a:pt x="37" y="0"/>
                      </a:lnTo>
                      <a:lnTo>
                        <a:pt x="0" y="29"/>
                      </a:lnTo>
                      <a:lnTo>
                        <a:pt x="145" y="100"/>
                      </a:lnTo>
                      <a:lnTo>
                        <a:pt x="211" y="107"/>
                      </a:lnTo>
                      <a:close/>
                    </a:path>
                  </a:pathLst>
                </a:custGeom>
                <a:grpFill/>
                <a:ln w="11113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>
                    <a:solidFill>
                      <a:schemeClr val="bg1"/>
                    </a:solidFill>
                    <a:latin typeface="+mn-lt"/>
                  </a:endParaRPr>
                </a:p>
              </p:txBody>
            </p:sp>
            <p:sp>
              <p:nvSpPr>
                <p:cNvPr id="34" name="Freeform 22"/>
                <p:cNvSpPr>
                  <a:spLocks/>
                </p:cNvSpPr>
                <p:nvPr/>
              </p:nvSpPr>
              <p:spPr bwMode="auto">
                <a:xfrm>
                  <a:off x="3828" y="1056"/>
                  <a:ext cx="15" cy="14"/>
                </a:xfrm>
                <a:custGeom>
                  <a:avLst/>
                  <a:gdLst/>
                  <a:ahLst/>
                  <a:cxnLst>
                    <a:cxn ang="0">
                      <a:pos x="8" y="0"/>
                    </a:cxn>
                    <a:cxn ang="0">
                      <a:pos x="15" y="0"/>
                    </a:cxn>
                    <a:cxn ang="0">
                      <a:pos x="15" y="7"/>
                    </a:cxn>
                    <a:cxn ang="0">
                      <a:pos x="0" y="14"/>
                    </a:cxn>
                    <a:cxn ang="0">
                      <a:pos x="8" y="0"/>
                    </a:cxn>
                  </a:cxnLst>
                  <a:rect l="0" t="0" r="r" b="b"/>
                  <a:pathLst>
                    <a:path w="15" h="14">
                      <a:moveTo>
                        <a:pt x="8" y="0"/>
                      </a:moveTo>
                      <a:lnTo>
                        <a:pt x="15" y="0"/>
                      </a:lnTo>
                      <a:lnTo>
                        <a:pt x="15" y="7"/>
                      </a:lnTo>
                      <a:lnTo>
                        <a:pt x="0" y="14"/>
                      </a:lnTo>
                      <a:lnTo>
                        <a:pt x="8" y="0"/>
                      </a:lnTo>
                      <a:close/>
                    </a:path>
                  </a:pathLst>
                </a:custGeom>
                <a:grpFill/>
                <a:ln w="11113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>
                    <a:solidFill>
                      <a:schemeClr val="bg1"/>
                    </a:solidFill>
                    <a:latin typeface="+mn-lt"/>
                  </a:endParaRPr>
                </a:p>
              </p:txBody>
            </p:sp>
            <p:sp>
              <p:nvSpPr>
                <p:cNvPr id="35" name="Rectangle 23"/>
                <p:cNvSpPr>
                  <a:spLocks noChangeArrowheads="1"/>
                </p:cNvSpPr>
                <p:nvPr/>
              </p:nvSpPr>
              <p:spPr bwMode="auto">
                <a:xfrm>
                  <a:off x="3836" y="1070"/>
                  <a:ext cx="7" cy="7"/>
                </a:xfrm>
                <a:prstGeom prst="rect">
                  <a:avLst/>
                </a:prstGeom>
                <a:grpFill/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>
                    <a:solidFill>
                      <a:schemeClr val="bg1"/>
                    </a:solidFill>
                    <a:latin typeface="+mn-lt"/>
                  </a:endParaRPr>
                </a:p>
              </p:txBody>
            </p:sp>
            <p:sp>
              <p:nvSpPr>
                <p:cNvPr id="36" name="Freeform 24"/>
                <p:cNvSpPr>
                  <a:spLocks/>
                </p:cNvSpPr>
                <p:nvPr/>
              </p:nvSpPr>
              <p:spPr bwMode="auto">
                <a:xfrm>
                  <a:off x="3857" y="1041"/>
                  <a:ext cx="29" cy="57"/>
                </a:xfrm>
                <a:custGeom>
                  <a:avLst/>
                  <a:gdLst/>
                  <a:ahLst/>
                  <a:cxnLst>
                    <a:cxn ang="0">
                      <a:pos x="29" y="57"/>
                    </a:cxn>
                    <a:cxn ang="0">
                      <a:pos x="29" y="15"/>
                    </a:cxn>
                    <a:cxn ang="0">
                      <a:pos x="0" y="0"/>
                    </a:cxn>
                    <a:cxn ang="0">
                      <a:pos x="8" y="43"/>
                    </a:cxn>
                    <a:cxn ang="0">
                      <a:pos x="29" y="57"/>
                    </a:cxn>
                  </a:cxnLst>
                  <a:rect l="0" t="0" r="r" b="b"/>
                  <a:pathLst>
                    <a:path w="29" h="57">
                      <a:moveTo>
                        <a:pt x="29" y="57"/>
                      </a:moveTo>
                      <a:lnTo>
                        <a:pt x="29" y="15"/>
                      </a:lnTo>
                      <a:lnTo>
                        <a:pt x="0" y="0"/>
                      </a:lnTo>
                      <a:lnTo>
                        <a:pt x="8" y="43"/>
                      </a:lnTo>
                      <a:lnTo>
                        <a:pt x="29" y="57"/>
                      </a:lnTo>
                      <a:close/>
                    </a:path>
                  </a:pathLst>
                </a:custGeom>
                <a:grpFill/>
                <a:ln w="11113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>
                    <a:solidFill>
                      <a:schemeClr val="bg1"/>
                    </a:solidFill>
                    <a:latin typeface="+mn-lt"/>
                  </a:endParaRPr>
                </a:p>
              </p:txBody>
            </p:sp>
            <p:sp>
              <p:nvSpPr>
                <p:cNvPr id="37" name="Freeform 25"/>
                <p:cNvSpPr>
                  <a:spLocks/>
                </p:cNvSpPr>
                <p:nvPr/>
              </p:nvSpPr>
              <p:spPr bwMode="auto">
                <a:xfrm>
                  <a:off x="3850" y="1056"/>
                  <a:ext cx="22" cy="2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14"/>
                    </a:cxn>
                    <a:cxn ang="0">
                      <a:pos x="22" y="28"/>
                    </a:cxn>
                    <a:cxn ang="0">
                      <a:pos x="15" y="7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22" h="28">
                      <a:moveTo>
                        <a:pt x="0" y="0"/>
                      </a:moveTo>
                      <a:lnTo>
                        <a:pt x="0" y="14"/>
                      </a:lnTo>
                      <a:lnTo>
                        <a:pt x="22" y="28"/>
                      </a:lnTo>
                      <a:lnTo>
                        <a:pt x="15" y="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11113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>
                    <a:solidFill>
                      <a:schemeClr val="bg1"/>
                    </a:solidFill>
                    <a:latin typeface="+mn-lt"/>
                  </a:endParaRPr>
                </a:p>
              </p:txBody>
            </p:sp>
            <p:sp>
              <p:nvSpPr>
                <p:cNvPr id="38" name="Freeform 26"/>
                <p:cNvSpPr>
                  <a:spLocks/>
                </p:cNvSpPr>
                <p:nvPr/>
              </p:nvSpPr>
              <p:spPr bwMode="auto">
                <a:xfrm>
                  <a:off x="3886" y="1027"/>
                  <a:ext cx="37" cy="71"/>
                </a:xfrm>
                <a:custGeom>
                  <a:avLst/>
                  <a:gdLst/>
                  <a:ahLst/>
                  <a:cxnLst>
                    <a:cxn ang="0">
                      <a:pos x="37" y="43"/>
                    </a:cxn>
                    <a:cxn ang="0">
                      <a:pos x="29" y="0"/>
                    </a:cxn>
                    <a:cxn ang="0">
                      <a:pos x="0" y="29"/>
                    </a:cxn>
                    <a:cxn ang="0">
                      <a:pos x="0" y="71"/>
                    </a:cxn>
                    <a:cxn ang="0">
                      <a:pos x="37" y="43"/>
                    </a:cxn>
                  </a:cxnLst>
                  <a:rect l="0" t="0" r="r" b="b"/>
                  <a:pathLst>
                    <a:path w="37" h="71">
                      <a:moveTo>
                        <a:pt x="37" y="43"/>
                      </a:moveTo>
                      <a:lnTo>
                        <a:pt x="29" y="0"/>
                      </a:lnTo>
                      <a:lnTo>
                        <a:pt x="0" y="29"/>
                      </a:lnTo>
                      <a:lnTo>
                        <a:pt x="0" y="71"/>
                      </a:lnTo>
                      <a:lnTo>
                        <a:pt x="37" y="43"/>
                      </a:lnTo>
                      <a:close/>
                    </a:path>
                  </a:pathLst>
                </a:custGeom>
                <a:grpFill/>
                <a:ln w="11113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>
                    <a:solidFill>
                      <a:schemeClr val="bg1"/>
                    </a:solidFill>
                    <a:latin typeface="+mn-lt"/>
                  </a:endParaRPr>
                </a:p>
              </p:txBody>
            </p:sp>
            <p:sp>
              <p:nvSpPr>
                <p:cNvPr id="39" name="Freeform 27"/>
                <p:cNvSpPr>
                  <a:spLocks/>
                </p:cNvSpPr>
                <p:nvPr/>
              </p:nvSpPr>
              <p:spPr bwMode="auto">
                <a:xfrm>
                  <a:off x="3886" y="1063"/>
                  <a:ext cx="22" cy="35"/>
                </a:xfrm>
                <a:custGeom>
                  <a:avLst/>
                  <a:gdLst/>
                  <a:ahLst/>
                  <a:cxnLst>
                    <a:cxn ang="0">
                      <a:pos x="8" y="0"/>
                    </a:cxn>
                    <a:cxn ang="0">
                      <a:pos x="15" y="7"/>
                    </a:cxn>
                    <a:cxn ang="0">
                      <a:pos x="22" y="28"/>
                    </a:cxn>
                    <a:cxn ang="0">
                      <a:pos x="15" y="35"/>
                    </a:cxn>
                    <a:cxn ang="0">
                      <a:pos x="8" y="28"/>
                    </a:cxn>
                    <a:cxn ang="0">
                      <a:pos x="0" y="14"/>
                    </a:cxn>
                    <a:cxn ang="0">
                      <a:pos x="8" y="0"/>
                    </a:cxn>
                  </a:cxnLst>
                  <a:rect l="0" t="0" r="r" b="b"/>
                  <a:pathLst>
                    <a:path w="22" h="35">
                      <a:moveTo>
                        <a:pt x="8" y="0"/>
                      </a:moveTo>
                      <a:lnTo>
                        <a:pt x="15" y="7"/>
                      </a:lnTo>
                      <a:lnTo>
                        <a:pt x="22" y="28"/>
                      </a:lnTo>
                      <a:lnTo>
                        <a:pt x="15" y="35"/>
                      </a:lnTo>
                      <a:lnTo>
                        <a:pt x="8" y="28"/>
                      </a:lnTo>
                      <a:lnTo>
                        <a:pt x="0" y="14"/>
                      </a:lnTo>
                      <a:lnTo>
                        <a:pt x="8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>
                    <a:solidFill>
                      <a:schemeClr val="bg1"/>
                    </a:solidFill>
                    <a:latin typeface="+mn-lt"/>
                  </a:endParaRPr>
                </a:p>
              </p:txBody>
            </p:sp>
            <p:sp>
              <p:nvSpPr>
                <p:cNvPr id="40" name="Freeform 28"/>
                <p:cNvSpPr>
                  <a:spLocks/>
                </p:cNvSpPr>
                <p:nvPr/>
              </p:nvSpPr>
              <p:spPr bwMode="auto">
                <a:xfrm>
                  <a:off x="3857" y="1013"/>
                  <a:ext cx="58" cy="43"/>
                </a:xfrm>
                <a:custGeom>
                  <a:avLst/>
                  <a:gdLst/>
                  <a:ahLst/>
                  <a:cxnLst>
                    <a:cxn ang="0">
                      <a:pos x="58" y="14"/>
                    </a:cxn>
                    <a:cxn ang="0">
                      <a:pos x="37" y="0"/>
                    </a:cxn>
                    <a:cxn ang="0">
                      <a:pos x="0" y="28"/>
                    </a:cxn>
                    <a:cxn ang="0">
                      <a:pos x="29" y="43"/>
                    </a:cxn>
                    <a:cxn ang="0">
                      <a:pos x="58" y="14"/>
                    </a:cxn>
                  </a:cxnLst>
                  <a:rect l="0" t="0" r="r" b="b"/>
                  <a:pathLst>
                    <a:path w="58" h="43">
                      <a:moveTo>
                        <a:pt x="58" y="14"/>
                      </a:moveTo>
                      <a:lnTo>
                        <a:pt x="37" y="0"/>
                      </a:lnTo>
                      <a:lnTo>
                        <a:pt x="0" y="28"/>
                      </a:lnTo>
                      <a:lnTo>
                        <a:pt x="29" y="43"/>
                      </a:lnTo>
                      <a:lnTo>
                        <a:pt x="58" y="14"/>
                      </a:lnTo>
                      <a:close/>
                    </a:path>
                  </a:pathLst>
                </a:custGeom>
                <a:grpFill/>
                <a:ln w="11113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>
                    <a:solidFill>
                      <a:schemeClr val="bg1"/>
                    </a:solidFill>
                    <a:latin typeface="+mn-lt"/>
                  </a:endParaRPr>
                </a:p>
              </p:txBody>
            </p:sp>
            <p:sp>
              <p:nvSpPr>
                <p:cNvPr id="41" name="Freeform 29"/>
                <p:cNvSpPr>
                  <a:spLocks/>
                </p:cNvSpPr>
                <p:nvPr/>
              </p:nvSpPr>
              <p:spPr bwMode="auto">
                <a:xfrm>
                  <a:off x="3886" y="1063"/>
                  <a:ext cx="22" cy="35"/>
                </a:xfrm>
                <a:custGeom>
                  <a:avLst/>
                  <a:gdLst/>
                  <a:ahLst/>
                  <a:cxnLst>
                    <a:cxn ang="0">
                      <a:pos x="8" y="0"/>
                    </a:cxn>
                    <a:cxn ang="0">
                      <a:pos x="15" y="7"/>
                    </a:cxn>
                    <a:cxn ang="0">
                      <a:pos x="22" y="28"/>
                    </a:cxn>
                    <a:cxn ang="0">
                      <a:pos x="15" y="35"/>
                    </a:cxn>
                    <a:cxn ang="0">
                      <a:pos x="8" y="28"/>
                    </a:cxn>
                    <a:cxn ang="0">
                      <a:pos x="0" y="14"/>
                    </a:cxn>
                    <a:cxn ang="0">
                      <a:pos x="8" y="0"/>
                    </a:cxn>
                  </a:cxnLst>
                  <a:rect l="0" t="0" r="r" b="b"/>
                  <a:pathLst>
                    <a:path w="22" h="35">
                      <a:moveTo>
                        <a:pt x="8" y="0"/>
                      </a:moveTo>
                      <a:lnTo>
                        <a:pt x="15" y="7"/>
                      </a:lnTo>
                      <a:lnTo>
                        <a:pt x="22" y="28"/>
                      </a:lnTo>
                      <a:lnTo>
                        <a:pt x="15" y="35"/>
                      </a:lnTo>
                      <a:lnTo>
                        <a:pt x="8" y="28"/>
                      </a:lnTo>
                      <a:lnTo>
                        <a:pt x="0" y="14"/>
                      </a:lnTo>
                      <a:lnTo>
                        <a:pt x="8" y="0"/>
                      </a:lnTo>
                      <a:close/>
                    </a:path>
                  </a:pathLst>
                </a:custGeom>
                <a:grpFill/>
                <a:ln w="11113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>
                    <a:solidFill>
                      <a:schemeClr val="bg1"/>
                    </a:solidFill>
                    <a:latin typeface="+mn-lt"/>
                  </a:endParaRPr>
                </a:p>
              </p:txBody>
            </p:sp>
            <p:sp>
              <p:nvSpPr>
                <p:cNvPr id="42" name="Rectangle 30"/>
                <p:cNvSpPr>
                  <a:spLocks noChangeArrowheads="1"/>
                </p:cNvSpPr>
                <p:nvPr/>
              </p:nvSpPr>
              <p:spPr bwMode="auto">
                <a:xfrm>
                  <a:off x="3894" y="1070"/>
                  <a:ext cx="0" cy="0"/>
                </a:xfrm>
                <a:prstGeom prst="rect">
                  <a:avLst/>
                </a:prstGeom>
                <a:grpFill/>
                <a:ln w="11113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>
                    <a:solidFill>
                      <a:schemeClr val="bg1"/>
                    </a:solidFill>
                    <a:latin typeface="+mn-lt"/>
                  </a:endParaRPr>
                </a:p>
              </p:txBody>
            </p:sp>
            <p:sp>
              <p:nvSpPr>
                <p:cNvPr id="43" name="Rectangle 31"/>
                <p:cNvSpPr>
                  <a:spLocks noChangeArrowheads="1"/>
                </p:cNvSpPr>
                <p:nvPr/>
              </p:nvSpPr>
              <p:spPr bwMode="auto">
                <a:xfrm>
                  <a:off x="3894" y="1077"/>
                  <a:ext cx="7" cy="0"/>
                </a:xfrm>
                <a:prstGeom prst="rect">
                  <a:avLst/>
                </a:prstGeom>
                <a:grpFill/>
                <a:ln w="11113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>
                    <a:solidFill>
                      <a:schemeClr val="bg1"/>
                    </a:solidFill>
                    <a:latin typeface="+mn-lt"/>
                  </a:endParaRPr>
                </a:p>
              </p:txBody>
            </p:sp>
            <p:sp>
              <p:nvSpPr>
                <p:cNvPr id="44" name="Rectangle 32"/>
                <p:cNvSpPr>
                  <a:spLocks noChangeArrowheads="1"/>
                </p:cNvSpPr>
                <p:nvPr/>
              </p:nvSpPr>
              <p:spPr bwMode="auto">
                <a:xfrm>
                  <a:off x="3894" y="1070"/>
                  <a:ext cx="0" cy="0"/>
                </a:xfrm>
                <a:prstGeom prst="rect">
                  <a:avLst/>
                </a:prstGeom>
                <a:grpFill/>
                <a:ln w="11113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>
                    <a:solidFill>
                      <a:schemeClr val="bg1"/>
                    </a:solidFill>
                    <a:latin typeface="+mn-lt"/>
                  </a:endParaRPr>
                </a:p>
              </p:txBody>
            </p:sp>
            <p:sp>
              <p:nvSpPr>
                <p:cNvPr id="45" name="Freeform 33"/>
                <p:cNvSpPr>
                  <a:spLocks/>
                </p:cNvSpPr>
                <p:nvPr/>
              </p:nvSpPr>
              <p:spPr bwMode="auto">
                <a:xfrm>
                  <a:off x="3901" y="1077"/>
                  <a:ext cx="1" cy="7"/>
                </a:xfrm>
                <a:custGeom>
                  <a:avLst/>
                  <a:gdLst/>
                  <a:ahLst/>
                  <a:cxnLst>
                    <a:cxn ang="0">
                      <a:pos x="0" y="7"/>
                    </a:cxn>
                    <a:cxn ang="0">
                      <a:pos x="0" y="0"/>
                    </a:cxn>
                    <a:cxn ang="0">
                      <a:pos x="0" y="7"/>
                    </a:cxn>
                    <a:cxn ang="0">
                      <a:pos x="0" y="7"/>
                    </a:cxn>
                    <a:cxn ang="0">
                      <a:pos x="0" y="7"/>
                    </a:cxn>
                  </a:cxnLst>
                  <a:rect l="0" t="0" r="r" b="b"/>
                  <a:pathLst>
                    <a:path h="7">
                      <a:moveTo>
                        <a:pt x="0" y="7"/>
                      </a:moveTo>
                      <a:lnTo>
                        <a:pt x="0" y="0"/>
                      </a:lnTo>
                      <a:lnTo>
                        <a:pt x="0" y="7"/>
                      </a:lnTo>
                      <a:lnTo>
                        <a:pt x="0" y="7"/>
                      </a:lnTo>
                      <a:lnTo>
                        <a:pt x="0" y="7"/>
                      </a:lnTo>
                      <a:close/>
                    </a:path>
                  </a:pathLst>
                </a:custGeom>
                <a:grpFill/>
                <a:ln w="11113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>
                    <a:solidFill>
                      <a:schemeClr val="bg1"/>
                    </a:solidFill>
                    <a:latin typeface="+mn-lt"/>
                  </a:endParaRPr>
                </a:p>
              </p:txBody>
            </p:sp>
            <p:sp>
              <p:nvSpPr>
                <p:cNvPr id="46" name="Rectangle 34"/>
                <p:cNvSpPr>
                  <a:spLocks noChangeArrowheads="1"/>
                </p:cNvSpPr>
                <p:nvPr/>
              </p:nvSpPr>
              <p:spPr bwMode="auto">
                <a:xfrm>
                  <a:off x="3894" y="1077"/>
                  <a:ext cx="0" cy="0"/>
                </a:xfrm>
                <a:prstGeom prst="rect">
                  <a:avLst/>
                </a:prstGeom>
                <a:grpFill/>
                <a:ln w="11113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>
                    <a:solidFill>
                      <a:schemeClr val="bg1"/>
                    </a:solidFill>
                    <a:latin typeface="+mn-lt"/>
                  </a:endParaRPr>
                </a:p>
              </p:txBody>
            </p:sp>
            <p:sp>
              <p:nvSpPr>
                <p:cNvPr id="47" name="Rectangle 35"/>
                <p:cNvSpPr>
                  <a:spLocks noChangeArrowheads="1"/>
                </p:cNvSpPr>
                <p:nvPr/>
              </p:nvSpPr>
              <p:spPr bwMode="auto">
                <a:xfrm>
                  <a:off x="3894" y="1077"/>
                  <a:ext cx="0" cy="0"/>
                </a:xfrm>
                <a:prstGeom prst="rect">
                  <a:avLst/>
                </a:prstGeom>
                <a:grpFill/>
                <a:ln w="11113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>
                    <a:solidFill>
                      <a:schemeClr val="bg1"/>
                    </a:solidFill>
                    <a:latin typeface="+mn-lt"/>
                  </a:endParaRPr>
                </a:p>
              </p:txBody>
            </p:sp>
            <p:sp>
              <p:nvSpPr>
                <p:cNvPr id="48" name="Rectangle 36"/>
                <p:cNvSpPr>
                  <a:spLocks noChangeArrowheads="1"/>
                </p:cNvSpPr>
                <p:nvPr/>
              </p:nvSpPr>
              <p:spPr bwMode="auto">
                <a:xfrm>
                  <a:off x="3894" y="1070"/>
                  <a:ext cx="0" cy="7"/>
                </a:xfrm>
                <a:prstGeom prst="rect">
                  <a:avLst/>
                </a:prstGeom>
                <a:grpFill/>
                <a:ln w="11113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>
                    <a:solidFill>
                      <a:schemeClr val="bg1"/>
                    </a:solidFill>
                    <a:latin typeface="+mn-lt"/>
                  </a:endParaRPr>
                </a:p>
              </p:txBody>
            </p:sp>
            <p:sp>
              <p:nvSpPr>
                <p:cNvPr id="49" name="Rectangle 37"/>
                <p:cNvSpPr>
                  <a:spLocks noChangeArrowheads="1"/>
                </p:cNvSpPr>
                <p:nvPr/>
              </p:nvSpPr>
              <p:spPr bwMode="auto">
                <a:xfrm>
                  <a:off x="3901" y="1084"/>
                  <a:ext cx="0" cy="7"/>
                </a:xfrm>
                <a:prstGeom prst="rect">
                  <a:avLst/>
                </a:prstGeom>
                <a:grpFill/>
                <a:ln w="11113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>
                    <a:solidFill>
                      <a:schemeClr val="bg1"/>
                    </a:solidFill>
                    <a:latin typeface="+mn-lt"/>
                  </a:endParaRPr>
                </a:p>
              </p:txBody>
            </p:sp>
            <p:sp>
              <p:nvSpPr>
                <p:cNvPr id="50" name="Rectangle 38"/>
                <p:cNvSpPr>
                  <a:spLocks noChangeArrowheads="1"/>
                </p:cNvSpPr>
                <p:nvPr/>
              </p:nvSpPr>
              <p:spPr bwMode="auto">
                <a:xfrm>
                  <a:off x="3894" y="1084"/>
                  <a:ext cx="7" cy="0"/>
                </a:xfrm>
                <a:prstGeom prst="rect">
                  <a:avLst/>
                </a:prstGeom>
                <a:grpFill/>
                <a:ln w="11113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>
                    <a:solidFill>
                      <a:schemeClr val="bg1"/>
                    </a:solidFill>
                    <a:latin typeface="+mn-lt"/>
                  </a:endParaRPr>
                </a:p>
              </p:txBody>
            </p:sp>
            <p:sp>
              <p:nvSpPr>
                <p:cNvPr id="51" name="Rectangle 39"/>
                <p:cNvSpPr>
                  <a:spLocks noChangeArrowheads="1"/>
                </p:cNvSpPr>
                <p:nvPr/>
              </p:nvSpPr>
              <p:spPr bwMode="auto">
                <a:xfrm>
                  <a:off x="3894" y="1084"/>
                  <a:ext cx="0" cy="0"/>
                </a:xfrm>
                <a:prstGeom prst="rect">
                  <a:avLst/>
                </a:prstGeom>
                <a:grpFill/>
                <a:ln w="11113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>
                    <a:solidFill>
                      <a:schemeClr val="bg1"/>
                    </a:solidFill>
                    <a:latin typeface="+mn-lt"/>
                  </a:endParaRPr>
                </a:p>
              </p:txBody>
            </p:sp>
            <p:sp>
              <p:nvSpPr>
                <p:cNvPr id="52" name="Freeform 40"/>
                <p:cNvSpPr>
                  <a:spLocks/>
                </p:cNvSpPr>
                <p:nvPr/>
              </p:nvSpPr>
              <p:spPr bwMode="auto">
                <a:xfrm>
                  <a:off x="3894" y="1077"/>
                  <a:ext cx="1" cy="7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7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h="7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11113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>
                    <a:solidFill>
                      <a:schemeClr val="bg1"/>
                    </a:solidFill>
                    <a:latin typeface="+mn-lt"/>
                  </a:endParaRPr>
                </a:p>
              </p:txBody>
            </p:sp>
            <p:sp>
              <p:nvSpPr>
                <p:cNvPr id="53" name="Freeform 41"/>
                <p:cNvSpPr>
                  <a:spLocks/>
                </p:cNvSpPr>
                <p:nvPr/>
              </p:nvSpPr>
              <p:spPr bwMode="auto">
                <a:xfrm>
                  <a:off x="3886" y="1077"/>
                  <a:ext cx="8" cy="1"/>
                </a:xfrm>
                <a:custGeom>
                  <a:avLst/>
                  <a:gdLst/>
                  <a:ahLst/>
                  <a:cxnLst>
                    <a:cxn ang="0">
                      <a:pos x="8" y="0"/>
                    </a:cxn>
                    <a:cxn ang="0">
                      <a:pos x="8" y="0"/>
                    </a:cxn>
                    <a:cxn ang="0">
                      <a:pos x="0" y="0"/>
                    </a:cxn>
                    <a:cxn ang="0">
                      <a:pos x="8" y="0"/>
                    </a:cxn>
                    <a:cxn ang="0">
                      <a:pos x="8" y="0"/>
                    </a:cxn>
                  </a:cxnLst>
                  <a:rect l="0" t="0" r="r" b="b"/>
                  <a:pathLst>
                    <a:path w="8">
                      <a:moveTo>
                        <a:pt x="8" y="0"/>
                      </a:moveTo>
                      <a:lnTo>
                        <a:pt x="8" y="0"/>
                      </a:lnTo>
                      <a:lnTo>
                        <a:pt x="0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close/>
                    </a:path>
                  </a:pathLst>
                </a:custGeom>
                <a:grpFill/>
                <a:ln w="11113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>
                    <a:solidFill>
                      <a:schemeClr val="bg1"/>
                    </a:solidFill>
                    <a:latin typeface="+mn-lt"/>
                  </a:endParaRPr>
                </a:p>
              </p:txBody>
            </p:sp>
            <p:sp>
              <p:nvSpPr>
                <p:cNvPr id="54" name="Rectangle 42"/>
                <p:cNvSpPr>
                  <a:spLocks noChangeArrowheads="1"/>
                </p:cNvSpPr>
                <p:nvPr/>
              </p:nvSpPr>
              <p:spPr bwMode="auto">
                <a:xfrm>
                  <a:off x="3901" y="1091"/>
                  <a:ext cx="0" cy="0"/>
                </a:xfrm>
                <a:prstGeom prst="rect">
                  <a:avLst/>
                </a:prstGeom>
                <a:grpFill/>
                <a:ln w="11113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>
                    <a:solidFill>
                      <a:schemeClr val="bg1"/>
                    </a:solidFill>
                    <a:latin typeface="+mn-lt"/>
                  </a:endParaRPr>
                </a:p>
              </p:txBody>
            </p:sp>
            <p:sp>
              <p:nvSpPr>
                <p:cNvPr id="55" name="Freeform 43"/>
                <p:cNvSpPr>
                  <a:spLocks/>
                </p:cNvSpPr>
                <p:nvPr/>
              </p:nvSpPr>
              <p:spPr bwMode="auto">
                <a:xfrm>
                  <a:off x="3894" y="1084"/>
                  <a:ext cx="7" cy="7"/>
                </a:xfrm>
                <a:custGeom>
                  <a:avLst/>
                  <a:gdLst/>
                  <a:ahLst/>
                  <a:cxnLst>
                    <a:cxn ang="0">
                      <a:pos x="7" y="7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7"/>
                    </a:cxn>
                    <a:cxn ang="0">
                      <a:pos x="7" y="7"/>
                    </a:cxn>
                  </a:cxnLst>
                  <a:rect l="0" t="0" r="r" b="b"/>
                  <a:pathLst>
                    <a:path w="7" h="7">
                      <a:moveTo>
                        <a:pt x="7" y="7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7"/>
                      </a:lnTo>
                      <a:lnTo>
                        <a:pt x="7" y="7"/>
                      </a:lnTo>
                      <a:close/>
                    </a:path>
                  </a:pathLst>
                </a:custGeom>
                <a:grpFill/>
                <a:ln w="11113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>
                    <a:solidFill>
                      <a:schemeClr val="bg1"/>
                    </a:solidFill>
                    <a:latin typeface="+mn-lt"/>
                  </a:endParaRPr>
                </a:p>
              </p:txBody>
            </p:sp>
            <p:sp>
              <p:nvSpPr>
                <p:cNvPr id="56" name="Rectangle 44"/>
                <p:cNvSpPr>
                  <a:spLocks noChangeArrowheads="1"/>
                </p:cNvSpPr>
                <p:nvPr/>
              </p:nvSpPr>
              <p:spPr bwMode="auto">
                <a:xfrm>
                  <a:off x="3894" y="1084"/>
                  <a:ext cx="0" cy="0"/>
                </a:xfrm>
                <a:prstGeom prst="rect">
                  <a:avLst/>
                </a:prstGeom>
                <a:grpFill/>
                <a:ln w="11113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>
                    <a:solidFill>
                      <a:schemeClr val="bg1"/>
                    </a:solidFill>
                    <a:latin typeface="+mn-lt"/>
                  </a:endParaRPr>
                </a:p>
              </p:txBody>
            </p:sp>
            <p:sp>
              <p:nvSpPr>
                <p:cNvPr id="57" name="Rectangle 45"/>
                <p:cNvSpPr>
                  <a:spLocks noChangeArrowheads="1"/>
                </p:cNvSpPr>
                <p:nvPr/>
              </p:nvSpPr>
              <p:spPr bwMode="auto">
                <a:xfrm>
                  <a:off x="3894" y="1084"/>
                  <a:ext cx="0" cy="0"/>
                </a:xfrm>
                <a:prstGeom prst="rect">
                  <a:avLst/>
                </a:prstGeom>
                <a:grpFill/>
                <a:ln w="11113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>
                    <a:solidFill>
                      <a:schemeClr val="bg1"/>
                    </a:solidFill>
                    <a:latin typeface="+mn-lt"/>
                  </a:endParaRPr>
                </a:p>
              </p:txBody>
            </p:sp>
            <p:sp>
              <p:nvSpPr>
                <p:cNvPr id="58" name="Freeform 46"/>
                <p:cNvSpPr>
                  <a:spLocks/>
                </p:cNvSpPr>
                <p:nvPr/>
              </p:nvSpPr>
              <p:spPr bwMode="auto">
                <a:xfrm>
                  <a:off x="3894" y="1091"/>
                  <a:ext cx="7" cy="7"/>
                </a:xfrm>
                <a:custGeom>
                  <a:avLst/>
                  <a:gdLst/>
                  <a:ahLst/>
                  <a:cxnLst>
                    <a:cxn ang="0">
                      <a:pos x="7" y="0"/>
                    </a:cxn>
                    <a:cxn ang="0">
                      <a:pos x="7" y="0"/>
                    </a:cxn>
                    <a:cxn ang="0">
                      <a:pos x="0" y="0"/>
                    </a:cxn>
                    <a:cxn ang="0">
                      <a:pos x="7" y="7"/>
                    </a:cxn>
                    <a:cxn ang="0">
                      <a:pos x="7" y="0"/>
                    </a:cxn>
                  </a:cxnLst>
                  <a:rect l="0" t="0" r="r" b="b"/>
                  <a:pathLst>
                    <a:path w="7" h="7">
                      <a:moveTo>
                        <a:pt x="7" y="0"/>
                      </a:moveTo>
                      <a:lnTo>
                        <a:pt x="7" y="0"/>
                      </a:lnTo>
                      <a:lnTo>
                        <a:pt x="0" y="0"/>
                      </a:lnTo>
                      <a:lnTo>
                        <a:pt x="7" y="7"/>
                      </a:lnTo>
                      <a:lnTo>
                        <a:pt x="7" y="0"/>
                      </a:lnTo>
                      <a:close/>
                    </a:path>
                  </a:pathLst>
                </a:custGeom>
                <a:grpFill/>
                <a:ln w="11113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>
                    <a:solidFill>
                      <a:schemeClr val="bg1"/>
                    </a:solidFill>
                    <a:latin typeface="+mn-lt"/>
                  </a:endParaRPr>
                </a:p>
              </p:txBody>
            </p:sp>
            <p:sp>
              <p:nvSpPr>
                <p:cNvPr id="59" name="Rectangle 47"/>
                <p:cNvSpPr>
                  <a:spLocks noChangeArrowheads="1"/>
                </p:cNvSpPr>
                <p:nvPr/>
              </p:nvSpPr>
              <p:spPr bwMode="auto">
                <a:xfrm>
                  <a:off x="3894" y="1091"/>
                  <a:ext cx="0" cy="0"/>
                </a:xfrm>
                <a:prstGeom prst="rect">
                  <a:avLst/>
                </a:prstGeom>
                <a:grpFill/>
                <a:ln w="11113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>
                    <a:solidFill>
                      <a:schemeClr val="bg1"/>
                    </a:solidFill>
                    <a:latin typeface="+mn-lt"/>
                  </a:endParaRPr>
                </a:p>
              </p:txBody>
            </p:sp>
            <p:sp>
              <p:nvSpPr>
                <p:cNvPr id="60" name="Rectangle 48"/>
                <p:cNvSpPr>
                  <a:spLocks noChangeArrowheads="1"/>
                </p:cNvSpPr>
                <p:nvPr/>
              </p:nvSpPr>
              <p:spPr bwMode="auto">
                <a:xfrm>
                  <a:off x="3894" y="1091"/>
                  <a:ext cx="0" cy="0"/>
                </a:xfrm>
                <a:prstGeom prst="rect">
                  <a:avLst/>
                </a:prstGeom>
                <a:grpFill/>
                <a:ln w="11113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>
                    <a:solidFill>
                      <a:schemeClr val="bg1"/>
                    </a:solidFill>
                    <a:latin typeface="+mn-lt"/>
                  </a:endParaRPr>
                </a:p>
              </p:txBody>
            </p:sp>
            <p:sp>
              <p:nvSpPr>
                <p:cNvPr id="61" name="Freeform 49"/>
                <p:cNvSpPr>
                  <a:spLocks/>
                </p:cNvSpPr>
                <p:nvPr/>
              </p:nvSpPr>
              <p:spPr bwMode="auto">
                <a:xfrm>
                  <a:off x="3886" y="1020"/>
                  <a:ext cx="22" cy="57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22" y="14"/>
                    </a:cxn>
                    <a:cxn ang="0">
                      <a:pos x="22" y="57"/>
                    </a:cxn>
                  </a:cxnLst>
                  <a:rect l="0" t="0" r="r" b="b"/>
                  <a:pathLst>
                    <a:path w="22" h="57">
                      <a:moveTo>
                        <a:pt x="0" y="0"/>
                      </a:moveTo>
                      <a:lnTo>
                        <a:pt x="22" y="14"/>
                      </a:lnTo>
                      <a:lnTo>
                        <a:pt x="22" y="57"/>
                      </a:lnTo>
                    </a:path>
                  </a:pathLst>
                </a:custGeom>
                <a:grpFill/>
                <a:ln w="11113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>
                    <a:solidFill>
                      <a:schemeClr val="bg1"/>
                    </a:solidFill>
                    <a:latin typeface="+mn-lt"/>
                  </a:endParaRPr>
                </a:p>
              </p:txBody>
            </p:sp>
            <p:sp>
              <p:nvSpPr>
                <p:cNvPr id="62" name="Freeform 50"/>
                <p:cNvSpPr>
                  <a:spLocks/>
                </p:cNvSpPr>
                <p:nvPr/>
              </p:nvSpPr>
              <p:spPr bwMode="auto">
                <a:xfrm>
                  <a:off x="3821" y="998"/>
                  <a:ext cx="65" cy="50"/>
                </a:xfrm>
                <a:custGeom>
                  <a:avLst/>
                  <a:gdLst/>
                  <a:ahLst/>
                  <a:cxnLst>
                    <a:cxn ang="0">
                      <a:pos x="65" y="43"/>
                    </a:cxn>
                    <a:cxn ang="0">
                      <a:pos x="58" y="50"/>
                    </a:cxn>
                    <a:cxn ang="0">
                      <a:pos x="51" y="36"/>
                    </a:cxn>
                    <a:cxn ang="0">
                      <a:pos x="22" y="15"/>
                    </a:cxn>
                    <a:cxn ang="0">
                      <a:pos x="0" y="7"/>
                    </a:cxn>
                    <a:cxn ang="0">
                      <a:pos x="0" y="7"/>
                    </a:cxn>
                    <a:cxn ang="0">
                      <a:pos x="0" y="7"/>
                    </a:cxn>
                    <a:cxn ang="0">
                      <a:pos x="7" y="0"/>
                    </a:cxn>
                    <a:cxn ang="0">
                      <a:pos x="22" y="7"/>
                    </a:cxn>
                    <a:cxn ang="0">
                      <a:pos x="51" y="36"/>
                    </a:cxn>
                    <a:cxn ang="0">
                      <a:pos x="65" y="43"/>
                    </a:cxn>
                  </a:cxnLst>
                  <a:rect l="0" t="0" r="r" b="b"/>
                  <a:pathLst>
                    <a:path w="65" h="50">
                      <a:moveTo>
                        <a:pt x="65" y="43"/>
                      </a:moveTo>
                      <a:lnTo>
                        <a:pt x="58" y="50"/>
                      </a:lnTo>
                      <a:lnTo>
                        <a:pt x="51" y="36"/>
                      </a:lnTo>
                      <a:lnTo>
                        <a:pt x="22" y="15"/>
                      </a:lnTo>
                      <a:lnTo>
                        <a:pt x="0" y="7"/>
                      </a:lnTo>
                      <a:lnTo>
                        <a:pt x="0" y="7"/>
                      </a:lnTo>
                      <a:lnTo>
                        <a:pt x="0" y="7"/>
                      </a:lnTo>
                      <a:lnTo>
                        <a:pt x="7" y="0"/>
                      </a:lnTo>
                      <a:lnTo>
                        <a:pt x="22" y="7"/>
                      </a:lnTo>
                      <a:lnTo>
                        <a:pt x="51" y="36"/>
                      </a:lnTo>
                      <a:lnTo>
                        <a:pt x="65" y="43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>
                    <a:solidFill>
                      <a:schemeClr val="bg1"/>
                    </a:solidFill>
                    <a:latin typeface="+mn-lt"/>
                  </a:endParaRPr>
                </a:p>
              </p:txBody>
            </p:sp>
            <p:sp>
              <p:nvSpPr>
                <p:cNvPr id="63" name="Freeform 51"/>
                <p:cNvSpPr>
                  <a:spLocks/>
                </p:cNvSpPr>
                <p:nvPr/>
              </p:nvSpPr>
              <p:spPr bwMode="auto">
                <a:xfrm>
                  <a:off x="3821" y="998"/>
                  <a:ext cx="65" cy="50"/>
                </a:xfrm>
                <a:custGeom>
                  <a:avLst/>
                  <a:gdLst/>
                  <a:ahLst/>
                  <a:cxnLst>
                    <a:cxn ang="0">
                      <a:pos x="65" y="43"/>
                    </a:cxn>
                    <a:cxn ang="0">
                      <a:pos x="58" y="50"/>
                    </a:cxn>
                    <a:cxn ang="0">
                      <a:pos x="51" y="36"/>
                    </a:cxn>
                    <a:cxn ang="0">
                      <a:pos x="22" y="15"/>
                    </a:cxn>
                    <a:cxn ang="0">
                      <a:pos x="0" y="7"/>
                    </a:cxn>
                    <a:cxn ang="0">
                      <a:pos x="7" y="0"/>
                    </a:cxn>
                    <a:cxn ang="0">
                      <a:pos x="22" y="7"/>
                    </a:cxn>
                    <a:cxn ang="0">
                      <a:pos x="51" y="36"/>
                    </a:cxn>
                    <a:cxn ang="0">
                      <a:pos x="65" y="43"/>
                    </a:cxn>
                  </a:cxnLst>
                  <a:rect l="0" t="0" r="r" b="b"/>
                  <a:pathLst>
                    <a:path w="65" h="50">
                      <a:moveTo>
                        <a:pt x="65" y="43"/>
                      </a:moveTo>
                      <a:lnTo>
                        <a:pt x="58" y="50"/>
                      </a:lnTo>
                      <a:lnTo>
                        <a:pt x="51" y="36"/>
                      </a:lnTo>
                      <a:lnTo>
                        <a:pt x="22" y="15"/>
                      </a:lnTo>
                      <a:lnTo>
                        <a:pt x="0" y="7"/>
                      </a:lnTo>
                      <a:lnTo>
                        <a:pt x="7" y="0"/>
                      </a:lnTo>
                      <a:lnTo>
                        <a:pt x="22" y="7"/>
                      </a:lnTo>
                      <a:lnTo>
                        <a:pt x="51" y="36"/>
                      </a:lnTo>
                      <a:lnTo>
                        <a:pt x="65" y="43"/>
                      </a:lnTo>
                      <a:close/>
                    </a:path>
                  </a:pathLst>
                </a:custGeom>
                <a:grpFill/>
                <a:ln w="11113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>
                    <a:solidFill>
                      <a:schemeClr val="bg1"/>
                    </a:solidFill>
                    <a:latin typeface="+mn-lt"/>
                  </a:endParaRPr>
                </a:p>
              </p:txBody>
            </p:sp>
            <p:sp>
              <p:nvSpPr>
                <p:cNvPr id="64" name="Freeform 52"/>
                <p:cNvSpPr>
                  <a:spLocks/>
                </p:cNvSpPr>
                <p:nvPr/>
              </p:nvSpPr>
              <p:spPr bwMode="auto">
                <a:xfrm>
                  <a:off x="3821" y="1005"/>
                  <a:ext cx="58" cy="51"/>
                </a:xfrm>
                <a:custGeom>
                  <a:avLst/>
                  <a:gdLst/>
                  <a:ahLst/>
                  <a:cxnLst>
                    <a:cxn ang="0">
                      <a:pos x="58" y="43"/>
                    </a:cxn>
                    <a:cxn ang="0">
                      <a:pos x="51" y="29"/>
                    </a:cxn>
                    <a:cxn ang="0">
                      <a:pos x="22" y="8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7" y="15"/>
                    </a:cxn>
                    <a:cxn ang="0">
                      <a:pos x="36" y="36"/>
                    </a:cxn>
                    <a:cxn ang="0">
                      <a:pos x="44" y="43"/>
                    </a:cxn>
                    <a:cxn ang="0">
                      <a:pos x="51" y="51"/>
                    </a:cxn>
                    <a:cxn ang="0">
                      <a:pos x="58" y="43"/>
                    </a:cxn>
                    <a:cxn ang="0">
                      <a:pos x="58" y="43"/>
                    </a:cxn>
                  </a:cxnLst>
                  <a:rect l="0" t="0" r="r" b="b"/>
                  <a:pathLst>
                    <a:path w="58" h="51">
                      <a:moveTo>
                        <a:pt x="58" y="43"/>
                      </a:moveTo>
                      <a:lnTo>
                        <a:pt x="51" y="29"/>
                      </a:lnTo>
                      <a:lnTo>
                        <a:pt x="22" y="8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7" y="15"/>
                      </a:lnTo>
                      <a:lnTo>
                        <a:pt x="36" y="36"/>
                      </a:lnTo>
                      <a:lnTo>
                        <a:pt x="44" y="43"/>
                      </a:lnTo>
                      <a:lnTo>
                        <a:pt x="51" y="51"/>
                      </a:lnTo>
                      <a:lnTo>
                        <a:pt x="58" y="43"/>
                      </a:lnTo>
                      <a:lnTo>
                        <a:pt x="58" y="43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>
                    <a:solidFill>
                      <a:schemeClr val="bg1"/>
                    </a:solidFill>
                    <a:latin typeface="+mn-lt"/>
                  </a:endParaRPr>
                </a:p>
              </p:txBody>
            </p:sp>
            <p:sp>
              <p:nvSpPr>
                <p:cNvPr id="65" name="Freeform 53"/>
                <p:cNvSpPr>
                  <a:spLocks/>
                </p:cNvSpPr>
                <p:nvPr/>
              </p:nvSpPr>
              <p:spPr bwMode="auto">
                <a:xfrm>
                  <a:off x="3821" y="1005"/>
                  <a:ext cx="58" cy="51"/>
                </a:xfrm>
                <a:custGeom>
                  <a:avLst/>
                  <a:gdLst/>
                  <a:ahLst/>
                  <a:cxnLst>
                    <a:cxn ang="0">
                      <a:pos x="58" y="43"/>
                    </a:cxn>
                    <a:cxn ang="0">
                      <a:pos x="51" y="29"/>
                    </a:cxn>
                    <a:cxn ang="0">
                      <a:pos x="22" y="8"/>
                    </a:cxn>
                    <a:cxn ang="0">
                      <a:pos x="0" y="0"/>
                    </a:cxn>
                    <a:cxn ang="0">
                      <a:pos x="7" y="15"/>
                    </a:cxn>
                    <a:cxn ang="0">
                      <a:pos x="36" y="36"/>
                    </a:cxn>
                    <a:cxn ang="0">
                      <a:pos x="44" y="43"/>
                    </a:cxn>
                    <a:cxn ang="0">
                      <a:pos x="51" y="51"/>
                    </a:cxn>
                    <a:cxn ang="0">
                      <a:pos x="58" y="43"/>
                    </a:cxn>
                  </a:cxnLst>
                  <a:rect l="0" t="0" r="r" b="b"/>
                  <a:pathLst>
                    <a:path w="58" h="51">
                      <a:moveTo>
                        <a:pt x="58" y="43"/>
                      </a:moveTo>
                      <a:lnTo>
                        <a:pt x="51" y="29"/>
                      </a:lnTo>
                      <a:lnTo>
                        <a:pt x="22" y="8"/>
                      </a:lnTo>
                      <a:lnTo>
                        <a:pt x="0" y="0"/>
                      </a:lnTo>
                      <a:lnTo>
                        <a:pt x="7" y="15"/>
                      </a:lnTo>
                      <a:lnTo>
                        <a:pt x="36" y="36"/>
                      </a:lnTo>
                      <a:lnTo>
                        <a:pt x="44" y="43"/>
                      </a:lnTo>
                      <a:lnTo>
                        <a:pt x="51" y="51"/>
                      </a:lnTo>
                      <a:lnTo>
                        <a:pt x="58" y="43"/>
                      </a:lnTo>
                      <a:close/>
                    </a:path>
                  </a:pathLst>
                </a:custGeom>
                <a:grpFill/>
                <a:ln w="11113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>
                    <a:solidFill>
                      <a:schemeClr val="bg1"/>
                    </a:solidFill>
                    <a:latin typeface="+mn-lt"/>
                  </a:endParaRPr>
                </a:p>
              </p:txBody>
            </p:sp>
            <p:sp>
              <p:nvSpPr>
                <p:cNvPr id="66" name="Freeform 54"/>
                <p:cNvSpPr>
                  <a:spLocks/>
                </p:cNvSpPr>
                <p:nvPr/>
              </p:nvSpPr>
              <p:spPr bwMode="auto">
                <a:xfrm>
                  <a:off x="3821" y="1005"/>
                  <a:ext cx="36" cy="36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22" y="22"/>
                    </a:cxn>
                    <a:cxn ang="0">
                      <a:pos x="36" y="36"/>
                    </a:cxn>
                  </a:cxnLst>
                  <a:rect l="0" t="0" r="r" b="b"/>
                  <a:pathLst>
                    <a:path w="36" h="36">
                      <a:moveTo>
                        <a:pt x="0" y="0"/>
                      </a:moveTo>
                      <a:lnTo>
                        <a:pt x="22" y="22"/>
                      </a:lnTo>
                      <a:lnTo>
                        <a:pt x="36" y="36"/>
                      </a:lnTo>
                    </a:path>
                  </a:pathLst>
                </a:custGeom>
                <a:grpFill/>
                <a:ln w="11113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>
                    <a:solidFill>
                      <a:schemeClr val="bg1"/>
                    </a:solidFill>
                    <a:latin typeface="+mn-lt"/>
                  </a:endParaRPr>
                </a:p>
              </p:txBody>
            </p:sp>
            <p:sp>
              <p:nvSpPr>
                <p:cNvPr id="67" name="Freeform 55"/>
                <p:cNvSpPr>
                  <a:spLocks/>
                </p:cNvSpPr>
                <p:nvPr/>
              </p:nvSpPr>
              <p:spPr bwMode="auto">
                <a:xfrm>
                  <a:off x="3843" y="1013"/>
                  <a:ext cx="29" cy="43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14" y="21"/>
                    </a:cxn>
                    <a:cxn ang="0">
                      <a:pos x="29" y="43"/>
                    </a:cxn>
                  </a:cxnLst>
                  <a:rect l="0" t="0" r="r" b="b"/>
                  <a:pathLst>
                    <a:path w="29" h="43">
                      <a:moveTo>
                        <a:pt x="0" y="0"/>
                      </a:moveTo>
                      <a:lnTo>
                        <a:pt x="14" y="21"/>
                      </a:lnTo>
                      <a:lnTo>
                        <a:pt x="29" y="43"/>
                      </a:lnTo>
                    </a:path>
                  </a:pathLst>
                </a:custGeom>
                <a:grpFill/>
                <a:ln w="11113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>
                    <a:solidFill>
                      <a:schemeClr val="bg1"/>
                    </a:solidFill>
                    <a:latin typeface="+mn-lt"/>
                  </a:endParaRPr>
                </a:p>
              </p:txBody>
            </p:sp>
            <p:sp>
              <p:nvSpPr>
                <p:cNvPr id="68" name="Line 56"/>
                <p:cNvSpPr>
                  <a:spLocks noChangeShapeType="1"/>
                </p:cNvSpPr>
                <p:nvPr/>
              </p:nvSpPr>
              <p:spPr bwMode="auto">
                <a:xfrm flipV="1">
                  <a:off x="3843" y="1005"/>
                  <a:ext cx="1" cy="8"/>
                </a:xfrm>
                <a:prstGeom prst="line">
                  <a:avLst/>
                </a:prstGeom>
                <a:grpFill/>
                <a:ln w="11113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>
                    <a:solidFill>
                      <a:schemeClr val="bg1"/>
                    </a:solidFill>
                    <a:latin typeface="+mn-lt"/>
                  </a:endParaRPr>
                </a:p>
              </p:txBody>
            </p:sp>
            <p:sp>
              <p:nvSpPr>
                <p:cNvPr id="69" name="Line 57"/>
                <p:cNvSpPr>
                  <a:spLocks noChangeShapeType="1"/>
                </p:cNvSpPr>
                <p:nvPr/>
              </p:nvSpPr>
              <p:spPr bwMode="auto">
                <a:xfrm flipV="1">
                  <a:off x="3821" y="998"/>
                  <a:ext cx="7" cy="7"/>
                </a:xfrm>
                <a:prstGeom prst="line">
                  <a:avLst/>
                </a:prstGeom>
                <a:grpFill/>
                <a:ln w="11113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>
                    <a:solidFill>
                      <a:schemeClr val="bg1"/>
                    </a:solidFill>
                    <a:latin typeface="+mn-lt"/>
                  </a:endParaRPr>
                </a:p>
              </p:txBody>
            </p:sp>
            <p:sp>
              <p:nvSpPr>
                <p:cNvPr id="70" name="Line 58"/>
                <p:cNvSpPr>
                  <a:spLocks noChangeShapeType="1"/>
                </p:cNvSpPr>
                <p:nvPr/>
              </p:nvSpPr>
              <p:spPr bwMode="auto">
                <a:xfrm>
                  <a:off x="3872" y="1034"/>
                  <a:ext cx="1" cy="1"/>
                </a:xfrm>
                <a:prstGeom prst="line">
                  <a:avLst/>
                </a:prstGeom>
                <a:grpFill/>
                <a:ln w="11113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>
                    <a:solidFill>
                      <a:schemeClr val="bg1"/>
                    </a:solidFill>
                    <a:latin typeface="+mn-lt"/>
                  </a:endParaRPr>
                </a:p>
              </p:txBody>
            </p:sp>
            <p:sp>
              <p:nvSpPr>
                <p:cNvPr id="71" name="Freeform 59"/>
                <p:cNvSpPr>
                  <a:spLocks/>
                </p:cNvSpPr>
                <p:nvPr/>
              </p:nvSpPr>
              <p:spPr bwMode="auto">
                <a:xfrm>
                  <a:off x="3843" y="1056"/>
                  <a:ext cx="22" cy="2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7" y="14"/>
                    </a:cxn>
                    <a:cxn ang="0">
                      <a:pos x="22" y="28"/>
                    </a:cxn>
                    <a:cxn ang="0">
                      <a:pos x="22" y="7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22" h="28">
                      <a:moveTo>
                        <a:pt x="0" y="0"/>
                      </a:moveTo>
                      <a:lnTo>
                        <a:pt x="7" y="14"/>
                      </a:lnTo>
                      <a:lnTo>
                        <a:pt x="22" y="28"/>
                      </a:lnTo>
                      <a:lnTo>
                        <a:pt x="22" y="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11113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>
                    <a:solidFill>
                      <a:schemeClr val="bg1"/>
                    </a:solidFill>
                    <a:latin typeface="+mn-lt"/>
                  </a:endParaRPr>
                </a:p>
              </p:txBody>
            </p:sp>
            <p:sp>
              <p:nvSpPr>
                <p:cNvPr id="72" name="Freeform 60"/>
                <p:cNvSpPr>
                  <a:spLocks/>
                </p:cNvSpPr>
                <p:nvPr/>
              </p:nvSpPr>
              <p:spPr bwMode="auto">
                <a:xfrm>
                  <a:off x="3850" y="1070"/>
                  <a:ext cx="15" cy="14"/>
                </a:xfrm>
                <a:custGeom>
                  <a:avLst/>
                  <a:gdLst/>
                  <a:ahLst/>
                  <a:cxnLst>
                    <a:cxn ang="0">
                      <a:pos x="15" y="14"/>
                    </a:cxn>
                    <a:cxn ang="0">
                      <a:pos x="15" y="14"/>
                    </a:cxn>
                    <a:cxn ang="0">
                      <a:pos x="0" y="7"/>
                    </a:cxn>
                    <a:cxn ang="0">
                      <a:pos x="0" y="0"/>
                    </a:cxn>
                    <a:cxn ang="0">
                      <a:pos x="15" y="14"/>
                    </a:cxn>
                  </a:cxnLst>
                  <a:rect l="0" t="0" r="r" b="b"/>
                  <a:pathLst>
                    <a:path w="15" h="14">
                      <a:moveTo>
                        <a:pt x="15" y="14"/>
                      </a:moveTo>
                      <a:lnTo>
                        <a:pt x="15" y="14"/>
                      </a:lnTo>
                      <a:lnTo>
                        <a:pt x="0" y="7"/>
                      </a:lnTo>
                      <a:lnTo>
                        <a:pt x="0" y="0"/>
                      </a:lnTo>
                      <a:lnTo>
                        <a:pt x="15" y="14"/>
                      </a:lnTo>
                      <a:close/>
                    </a:path>
                  </a:pathLst>
                </a:custGeom>
                <a:grpFill/>
                <a:ln w="11113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>
                    <a:solidFill>
                      <a:schemeClr val="bg1"/>
                    </a:solidFill>
                    <a:latin typeface="+mn-lt"/>
                  </a:endParaRPr>
                </a:p>
              </p:txBody>
            </p:sp>
            <p:sp>
              <p:nvSpPr>
                <p:cNvPr id="73" name="Freeform 61"/>
                <p:cNvSpPr>
                  <a:spLocks/>
                </p:cNvSpPr>
                <p:nvPr/>
              </p:nvSpPr>
              <p:spPr bwMode="auto">
                <a:xfrm>
                  <a:off x="3850" y="1091"/>
                  <a:ext cx="15" cy="7"/>
                </a:xfrm>
                <a:custGeom>
                  <a:avLst/>
                  <a:gdLst/>
                  <a:ahLst/>
                  <a:cxnLst>
                    <a:cxn ang="0">
                      <a:pos x="15" y="0"/>
                    </a:cxn>
                    <a:cxn ang="0">
                      <a:pos x="15" y="7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15" h="7">
                      <a:moveTo>
                        <a:pt x="15" y="0"/>
                      </a:moveTo>
                      <a:lnTo>
                        <a:pt x="15" y="7"/>
                      </a:lnTo>
                      <a:lnTo>
                        <a:pt x="0" y="0"/>
                      </a:lnTo>
                    </a:path>
                  </a:pathLst>
                </a:custGeom>
                <a:grpFill/>
                <a:ln w="11113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>
                    <a:solidFill>
                      <a:schemeClr val="bg1"/>
                    </a:solidFill>
                    <a:latin typeface="+mn-lt"/>
                  </a:endParaRPr>
                </a:p>
              </p:txBody>
            </p:sp>
            <p:sp>
              <p:nvSpPr>
                <p:cNvPr id="74" name="Line 62"/>
                <p:cNvSpPr>
                  <a:spLocks noChangeShapeType="1"/>
                </p:cNvSpPr>
                <p:nvPr/>
              </p:nvSpPr>
              <p:spPr bwMode="auto">
                <a:xfrm flipH="1" flipV="1">
                  <a:off x="3857" y="1091"/>
                  <a:ext cx="8" cy="7"/>
                </a:xfrm>
                <a:prstGeom prst="line">
                  <a:avLst/>
                </a:prstGeom>
                <a:grpFill/>
                <a:ln w="11113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>
                    <a:solidFill>
                      <a:schemeClr val="bg1"/>
                    </a:solidFill>
                    <a:latin typeface="+mn-lt"/>
                  </a:endParaRPr>
                </a:p>
              </p:txBody>
            </p:sp>
            <p:sp>
              <p:nvSpPr>
                <p:cNvPr id="75" name="Freeform 63"/>
                <p:cNvSpPr>
                  <a:spLocks/>
                </p:cNvSpPr>
                <p:nvPr/>
              </p:nvSpPr>
              <p:spPr bwMode="auto">
                <a:xfrm>
                  <a:off x="3850" y="1091"/>
                  <a:ext cx="29" cy="57"/>
                </a:xfrm>
                <a:custGeom>
                  <a:avLst/>
                  <a:gdLst/>
                  <a:ahLst/>
                  <a:cxnLst>
                    <a:cxn ang="0">
                      <a:pos x="15" y="0"/>
                    </a:cxn>
                    <a:cxn ang="0">
                      <a:pos x="15" y="0"/>
                    </a:cxn>
                    <a:cxn ang="0">
                      <a:pos x="29" y="7"/>
                    </a:cxn>
                    <a:cxn ang="0">
                      <a:pos x="29" y="22"/>
                    </a:cxn>
                    <a:cxn ang="0">
                      <a:pos x="29" y="29"/>
                    </a:cxn>
                    <a:cxn ang="0">
                      <a:pos x="29" y="36"/>
                    </a:cxn>
                    <a:cxn ang="0">
                      <a:pos x="29" y="43"/>
                    </a:cxn>
                    <a:cxn ang="0">
                      <a:pos x="22" y="50"/>
                    </a:cxn>
                    <a:cxn ang="0">
                      <a:pos x="15" y="57"/>
                    </a:cxn>
                    <a:cxn ang="0">
                      <a:pos x="7" y="50"/>
                    </a:cxn>
                    <a:cxn ang="0">
                      <a:pos x="0" y="50"/>
                    </a:cxn>
                    <a:cxn ang="0">
                      <a:pos x="0" y="43"/>
                    </a:cxn>
                  </a:cxnLst>
                  <a:rect l="0" t="0" r="r" b="b"/>
                  <a:pathLst>
                    <a:path w="29" h="57">
                      <a:moveTo>
                        <a:pt x="15" y="0"/>
                      </a:moveTo>
                      <a:lnTo>
                        <a:pt x="15" y="0"/>
                      </a:lnTo>
                      <a:lnTo>
                        <a:pt x="29" y="7"/>
                      </a:lnTo>
                      <a:lnTo>
                        <a:pt x="29" y="22"/>
                      </a:lnTo>
                      <a:lnTo>
                        <a:pt x="29" y="29"/>
                      </a:lnTo>
                      <a:lnTo>
                        <a:pt x="29" y="36"/>
                      </a:lnTo>
                      <a:lnTo>
                        <a:pt x="29" y="43"/>
                      </a:lnTo>
                      <a:lnTo>
                        <a:pt x="22" y="50"/>
                      </a:lnTo>
                      <a:lnTo>
                        <a:pt x="15" y="57"/>
                      </a:lnTo>
                      <a:lnTo>
                        <a:pt x="7" y="50"/>
                      </a:lnTo>
                      <a:lnTo>
                        <a:pt x="0" y="50"/>
                      </a:lnTo>
                      <a:lnTo>
                        <a:pt x="0" y="43"/>
                      </a:lnTo>
                    </a:path>
                  </a:pathLst>
                </a:custGeom>
                <a:grpFill/>
                <a:ln w="11113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>
                    <a:solidFill>
                      <a:schemeClr val="bg1"/>
                    </a:solidFill>
                    <a:latin typeface="+mn-lt"/>
                  </a:endParaRPr>
                </a:p>
              </p:txBody>
            </p:sp>
            <p:sp>
              <p:nvSpPr>
                <p:cNvPr id="76" name="Freeform 64"/>
                <p:cNvSpPr>
                  <a:spLocks/>
                </p:cNvSpPr>
                <p:nvPr/>
              </p:nvSpPr>
              <p:spPr bwMode="auto">
                <a:xfrm>
                  <a:off x="3821" y="1056"/>
                  <a:ext cx="22" cy="1"/>
                </a:xfrm>
                <a:custGeom>
                  <a:avLst/>
                  <a:gdLst/>
                  <a:ahLst/>
                  <a:cxnLst>
                    <a:cxn ang="0">
                      <a:pos x="22" y="0"/>
                    </a:cxn>
                    <a:cxn ang="0">
                      <a:pos x="15" y="0"/>
                    </a:cxn>
                    <a:cxn ang="0">
                      <a:pos x="0" y="0"/>
                    </a:cxn>
                    <a:cxn ang="0">
                      <a:pos x="15" y="0"/>
                    </a:cxn>
                    <a:cxn ang="0">
                      <a:pos x="22" y="0"/>
                    </a:cxn>
                  </a:cxnLst>
                  <a:rect l="0" t="0" r="r" b="b"/>
                  <a:pathLst>
                    <a:path w="22">
                      <a:moveTo>
                        <a:pt x="22" y="0"/>
                      </a:moveTo>
                      <a:lnTo>
                        <a:pt x="15" y="0"/>
                      </a:lnTo>
                      <a:lnTo>
                        <a:pt x="0" y="0"/>
                      </a:lnTo>
                      <a:lnTo>
                        <a:pt x="15" y="0"/>
                      </a:lnTo>
                      <a:lnTo>
                        <a:pt x="22" y="0"/>
                      </a:lnTo>
                      <a:close/>
                    </a:path>
                  </a:pathLst>
                </a:custGeom>
                <a:grpFill/>
                <a:ln w="11113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>
                    <a:solidFill>
                      <a:schemeClr val="bg1"/>
                    </a:solidFill>
                    <a:latin typeface="+mn-lt"/>
                  </a:endParaRPr>
                </a:p>
              </p:txBody>
            </p:sp>
            <p:sp>
              <p:nvSpPr>
                <p:cNvPr id="77" name="Freeform 65"/>
                <p:cNvSpPr>
                  <a:spLocks/>
                </p:cNvSpPr>
                <p:nvPr/>
              </p:nvSpPr>
              <p:spPr bwMode="auto">
                <a:xfrm>
                  <a:off x="3821" y="1056"/>
                  <a:ext cx="15" cy="14"/>
                </a:xfrm>
                <a:custGeom>
                  <a:avLst/>
                  <a:gdLst/>
                  <a:ahLst/>
                  <a:cxnLst>
                    <a:cxn ang="0">
                      <a:pos x="7" y="14"/>
                    </a:cxn>
                    <a:cxn ang="0">
                      <a:pos x="15" y="0"/>
                    </a:cxn>
                    <a:cxn ang="0">
                      <a:pos x="0" y="0"/>
                    </a:cxn>
                    <a:cxn ang="0">
                      <a:pos x="0" y="7"/>
                    </a:cxn>
                    <a:cxn ang="0">
                      <a:pos x="7" y="14"/>
                    </a:cxn>
                  </a:cxnLst>
                  <a:rect l="0" t="0" r="r" b="b"/>
                  <a:pathLst>
                    <a:path w="15" h="14">
                      <a:moveTo>
                        <a:pt x="7" y="14"/>
                      </a:moveTo>
                      <a:lnTo>
                        <a:pt x="15" y="0"/>
                      </a:lnTo>
                      <a:lnTo>
                        <a:pt x="0" y="0"/>
                      </a:lnTo>
                      <a:lnTo>
                        <a:pt x="0" y="7"/>
                      </a:lnTo>
                      <a:lnTo>
                        <a:pt x="7" y="14"/>
                      </a:lnTo>
                      <a:close/>
                    </a:path>
                  </a:pathLst>
                </a:custGeom>
                <a:grpFill/>
                <a:ln w="11113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>
                    <a:solidFill>
                      <a:schemeClr val="bg1"/>
                    </a:solidFill>
                    <a:latin typeface="+mn-lt"/>
                  </a:endParaRPr>
                </a:p>
              </p:txBody>
            </p:sp>
            <p:sp>
              <p:nvSpPr>
                <p:cNvPr id="78" name="Freeform 66"/>
                <p:cNvSpPr>
                  <a:spLocks/>
                </p:cNvSpPr>
                <p:nvPr/>
              </p:nvSpPr>
              <p:spPr bwMode="auto">
                <a:xfrm>
                  <a:off x="3821" y="1056"/>
                  <a:ext cx="7" cy="14"/>
                </a:xfrm>
                <a:custGeom>
                  <a:avLst/>
                  <a:gdLst/>
                  <a:ahLst/>
                  <a:cxnLst>
                    <a:cxn ang="0">
                      <a:pos x="7" y="7"/>
                    </a:cxn>
                    <a:cxn ang="0">
                      <a:pos x="7" y="0"/>
                    </a:cxn>
                    <a:cxn ang="0">
                      <a:pos x="0" y="7"/>
                    </a:cxn>
                    <a:cxn ang="0">
                      <a:pos x="7" y="14"/>
                    </a:cxn>
                    <a:cxn ang="0">
                      <a:pos x="7" y="7"/>
                    </a:cxn>
                  </a:cxnLst>
                  <a:rect l="0" t="0" r="r" b="b"/>
                  <a:pathLst>
                    <a:path w="7" h="14">
                      <a:moveTo>
                        <a:pt x="7" y="7"/>
                      </a:moveTo>
                      <a:lnTo>
                        <a:pt x="7" y="0"/>
                      </a:lnTo>
                      <a:lnTo>
                        <a:pt x="0" y="7"/>
                      </a:lnTo>
                      <a:lnTo>
                        <a:pt x="7" y="14"/>
                      </a:lnTo>
                      <a:lnTo>
                        <a:pt x="7" y="7"/>
                      </a:lnTo>
                      <a:close/>
                    </a:path>
                  </a:pathLst>
                </a:custGeom>
                <a:grpFill/>
                <a:ln w="11113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>
                    <a:solidFill>
                      <a:schemeClr val="bg1"/>
                    </a:solidFill>
                    <a:latin typeface="+mn-lt"/>
                  </a:endParaRPr>
                </a:p>
              </p:txBody>
            </p:sp>
            <p:sp>
              <p:nvSpPr>
                <p:cNvPr id="79" name="Freeform 67"/>
                <p:cNvSpPr>
                  <a:spLocks/>
                </p:cNvSpPr>
                <p:nvPr/>
              </p:nvSpPr>
              <p:spPr bwMode="auto">
                <a:xfrm>
                  <a:off x="3821" y="1056"/>
                  <a:ext cx="7" cy="7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7" y="7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7" h="7">
                      <a:moveTo>
                        <a:pt x="0" y="0"/>
                      </a:moveTo>
                      <a:lnTo>
                        <a:pt x="7" y="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>
                    <a:solidFill>
                      <a:schemeClr val="bg1"/>
                    </a:solidFill>
                    <a:latin typeface="+mn-lt"/>
                  </a:endParaRPr>
                </a:p>
              </p:txBody>
            </p:sp>
            <p:sp>
              <p:nvSpPr>
                <p:cNvPr id="80" name="Line 68"/>
                <p:cNvSpPr>
                  <a:spLocks noChangeShapeType="1"/>
                </p:cNvSpPr>
                <p:nvPr/>
              </p:nvSpPr>
              <p:spPr bwMode="auto">
                <a:xfrm>
                  <a:off x="3821" y="1056"/>
                  <a:ext cx="7" cy="7"/>
                </a:xfrm>
                <a:prstGeom prst="line">
                  <a:avLst/>
                </a:prstGeom>
                <a:grpFill/>
                <a:ln w="11113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>
                    <a:solidFill>
                      <a:schemeClr val="bg1"/>
                    </a:solidFill>
                    <a:latin typeface="+mn-lt"/>
                  </a:endParaRPr>
                </a:p>
              </p:txBody>
            </p:sp>
            <p:sp>
              <p:nvSpPr>
                <p:cNvPr id="81" name="Rectangle 69"/>
                <p:cNvSpPr>
                  <a:spLocks noChangeArrowheads="1"/>
                </p:cNvSpPr>
                <p:nvPr/>
              </p:nvSpPr>
              <p:spPr bwMode="auto">
                <a:xfrm>
                  <a:off x="3836" y="1070"/>
                  <a:ext cx="7" cy="7"/>
                </a:xfrm>
                <a:prstGeom prst="rect">
                  <a:avLst/>
                </a:prstGeom>
                <a:grpFill/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>
                    <a:solidFill>
                      <a:schemeClr val="bg1"/>
                    </a:solidFill>
                    <a:latin typeface="+mn-lt"/>
                  </a:endParaRPr>
                </a:p>
              </p:txBody>
            </p:sp>
            <p:sp>
              <p:nvSpPr>
                <p:cNvPr id="82" name="Freeform 70"/>
                <p:cNvSpPr>
                  <a:spLocks/>
                </p:cNvSpPr>
                <p:nvPr/>
              </p:nvSpPr>
              <p:spPr bwMode="auto">
                <a:xfrm>
                  <a:off x="3828" y="1063"/>
                  <a:ext cx="15" cy="14"/>
                </a:xfrm>
                <a:custGeom>
                  <a:avLst/>
                  <a:gdLst/>
                  <a:ahLst/>
                  <a:cxnLst>
                    <a:cxn ang="0">
                      <a:pos x="15" y="14"/>
                    </a:cxn>
                    <a:cxn ang="0">
                      <a:pos x="15" y="7"/>
                    </a:cxn>
                    <a:cxn ang="0">
                      <a:pos x="0" y="0"/>
                    </a:cxn>
                    <a:cxn ang="0">
                      <a:pos x="8" y="14"/>
                    </a:cxn>
                    <a:cxn ang="0">
                      <a:pos x="15" y="14"/>
                    </a:cxn>
                  </a:cxnLst>
                  <a:rect l="0" t="0" r="r" b="b"/>
                  <a:pathLst>
                    <a:path w="15" h="14">
                      <a:moveTo>
                        <a:pt x="15" y="14"/>
                      </a:moveTo>
                      <a:lnTo>
                        <a:pt x="15" y="7"/>
                      </a:lnTo>
                      <a:lnTo>
                        <a:pt x="0" y="0"/>
                      </a:lnTo>
                      <a:lnTo>
                        <a:pt x="8" y="14"/>
                      </a:lnTo>
                      <a:lnTo>
                        <a:pt x="15" y="14"/>
                      </a:lnTo>
                      <a:close/>
                    </a:path>
                  </a:pathLst>
                </a:custGeom>
                <a:grpFill/>
                <a:ln w="11113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>
                    <a:solidFill>
                      <a:schemeClr val="bg1"/>
                    </a:solidFill>
                    <a:latin typeface="+mn-lt"/>
                  </a:endParaRPr>
                </a:p>
              </p:txBody>
            </p:sp>
            <p:sp>
              <p:nvSpPr>
                <p:cNvPr id="83" name="Rectangle 71"/>
                <p:cNvSpPr>
                  <a:spLocks noChangeArrowheads="1"/>
                </p:cNvSpPr>
                <p:nvPr/>
              </p:nvSpPr>
              <p:spPr bwMode="auto">
                <a:xfrm>
                  <a:off x="3836" y="1070"/>
                  <a:ext cx="0" cy="0"/>
                </a:xfrm>
                <a:prstGeom prst="rect">
                  <a:avLst/>
                </a:prstGeom>
                <a:grpFill/>
                <a:ln w="11113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>
                    <a:solidFill>
                      <a:schemeClr val="bg1"/>
                    </a:solidFill>
                    <a:latin typeface="+mn-lt"/>
                  </a:endParaRPr>
                </a:p>
              </p:txBody>
            </p:sp>
            <p:sp>
              <p:nvSpPr>
                <p:cNvPr id="84" name="Freeform 72"/>
                <p:cNvSpPr>
                  <a:spLocks/>
                </p:cNvSpPr>
                <p:nvPr/>
              </p:nvSpPr>
              <p:spPr bwMode="auto">
                <a:xfrm>
                  <a:off x="3865" y="1056"/>
                  <a:ext cx="21" cy="42"/>
                </a:xfrm>
                <a:custGeom>
                  <a:avLst/>
                  <a:gdLst/>
                  <a:ahLst/>
                  <a:cxnLst>
                    <a:cxn ang="0">
                      <a:pos x="21" y="21"/>
                    </a:cxn>
                    <a:cxn ang="0">
                      <a:pos x="21" y="21"/>
                    </a:cxn>
                    <a:cxn ang="0">
                      <a:pos x="14" y="42"/>
                    </a:cxn>
                    <a:cxn ang="0">
                      <a:pos x="14" y="0"/>
                    </a:cxn>
                    <a:cxn ang="0">
                      <a:pos x="21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21" h="42">
                      <a:moveTo>
                        <a:pt x="21" y="21"/>
                      </a:moveTo>
                      <a:lnTo>
                        <a:pt x="21" y="21"/>
                      </a:lnTo>
                      <a:lnTo>
                        <a:pt x="14" y="42"/>
                      </a:lnTo>
                      <a:lnTo>
                        <a:pt x="14" y="0"/>
                      </a:lnTo>
                      <a:lnTo>
                        <a:pt x="21" y="0"/>
                      </a:lnTo>
                      <a:lnTo>
                        <a:pt x="0" y="0"/>
                      </a:lnTo>
                    </a:path>
                  </a:pathLst>
                </a:custGeom>
                <a:grpFill/>
                <a:ln w="11113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>
                    <a:solidFill>
                      <a:schemeClr val="bg1"/>
                    </a:solidFill>
                    <a:latin typeface="+mn-lt"/>
                  </a:endParaRPr>
                </a:p>
              </p:txBody>
            </p:sp>
            <p:sp>
              <p:nvSpPr>
                <p:cNvPr id="85" name="Line 73"/>
                <p:cNvSpPr>
                  <a:spLocks noChangeShapeType="1"/>
                </p:cNvSpPr>
                <p:nvPr/>
              </p:nvSpPr>
              <p:spPr bwMode="auto">
                <a:xfrm>
                  <a:off x="3865" y="1048"/>
                  <a:ext cx="14" cy="8"/>
                </a:xfrm>
                <a:prstGeom prst="line">
                  <a:avLst/>
                </a:prstGeom>
                <a:grpFill/>
                <a:ln w="11113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>
                    <a:solidFill>
                      <a:schemeClr val="bg1"/>
                    </a:solidFill>
                    <a:latin typeface="+mn-lt"/>
                  </a:endParaRPr>
                </a:p>
              </p:txBody>
            </p:sp>
            <p:sp>
              <p:nvSpPr>
                <p:cNvPr id="86" name="Line 74"/>
                <p:cNvSpPr>
                  <a:spLocks noChangeShapeType="1"/>
                </p:cNvSpPr>
                <p:nvPr/>
              </p:nvSpPr>
              <p:spPr bwMode="auto">
                <a:xfrm flipH="1">
                  <a:off x="3850" y="1048"/>
                  <a:ext cx="15" cy="8"/>
                </a:xfrm>
                <a:prstGeom prst="line">
                  <a:avLst/>
                </a:prstGeom>
                <a:grpFill/>
                <a:ln w="11113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>
                    <a:solidFill>
                      <a:schemeClr val="bg1"/>
                    </a:solidFill>
                    <a:latin typeface="+mn-lt"/>
                  </a:endParaRPr>
                </a:p>
              </p:txBody>
            </p:sp>
            <p:sp>
              <p:nvSpPr>
                <p:cNvPr id="87" name="Line 75"/>
                <p:cNvSpPr>
                  <a:spLocks noChangeShapeType="1"/>
                </p:cNvSpPr>
                <p:nvPr/>
              </p:nvSpPr>
              <p:spPr bwMode="auto">
                <a:xfrm flipH="1">
                  <a:off x="3850" y="1056"/>
                  <a:ext cx="15" cy="1"/>
                </a:xfrm>
                <a:prstGeom prst="line">
                  <a:avLst/>
                </a:prstGeom>
                <a:grpFill/>
                <a:ln w="11113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>
                    <a:solidFill>
                      <a:schemeClr val="bg1"/>
                    </a:solidFill>
                    <a:latin typeface="+mn-lt"/>
                  </a:endParaRPr>
                </a:p>
              </p:txBody>
            </p:sp>
            <p:sp>
              <p:nvSpPr>
                <p:cNvPr id="88" name="Line 76"/>
                <p:cNvSpPr>
                  <a:spLocks noChangeShapeType="1"/>
                </p:cNvSpPr>
                <p:nvPr/>
              </p:nvSpPr>
              <p:spPr bwMode="auto">
                <a:xfrm flipH="1">
                  <a:off x="3836" y="1063"/>
                  <a:ext cx="14" cy="1"/>
                </a:xfrm>
                <a:prstGeom prst="line">
                  <a:avLst/>
                </a:prstGeom>
                <a:grpFill/>
                <a:ln w="11113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>
                    <a:solidFill>
                      <a:schemeClr val="bg1"/>
                    </a:solidFill>
                    <a:latin typeface="+mn-lt"/>
                  </a:endParaRPr>
                </a:p>
              </p:txBody>
            </p:sp>
            <p:sp>
              <p:nvSpPr>
                <p:cNvPr id="89" name="Freeform 77"/>
                <p:cNvSpPr>
                  <a:spLocks/>
                </p:cNvSpPr>
                <p:nvPr/>
              </p:nvSpPr>
              <p:spPr bwMode="auto">
                <a:xfrm>
                  <a:off x="3814" y="1056"/>
                  <a:ext cx="65" cy="50"/>
                </a:xfrm>
                <a:custGeom>
                  <a:avLst/>
                  <a:gdLst/>
                  <a:ahLst/>
                  <a:cxnLst>
                    <a:cxn ang="0">
                      <a:pos x="65" y="0"/>
                    </a:cxn>
                    <a:cxn ang="0">
                      <a:pos x="22" y="42"/>
                    </a:cxn>
                    <a:cxn ang="0">
                      <a:pos x="0" y="50"/>
                    </a:cxn>
                    <a:cxn ang="0">
                      <a:pos x="22" y="28"/>
                    </a:cxn>
                  </a:cxnLst>
                  <a:rect l="0" t="0" r="r" b="b"/>
                  <a:pathLst>
                    <a:path w="65" h="50">
                      <a:moveTo>
                        <a:pt x="65" y="0"/>
                      </a:moveTo>
                      <a:lnTo>
                        <a:pt x="22" y="42"/>
                      </a:lnTo>
                      <a:lnTo>
                        <a:pt x="0" y="50"/>
                      </a:lnTo>
                      <a:lnTo>
                        <a:pt x="22" y="28"/>
                      </a:lnTo>
                    </a:path>
                  </a:pathLst>
                </a:custGeom>
                <a:grpFill/>
                <a:ln w="11113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>
                    <a:solidFill>
                      <a:schemeClr val="bg1"/>
                    </a:solidFill>
                    <a:latin typeface="+mn-lt"/>
                  </a:endParaRPr>
                </a:p>
              </p:txBody>
            </p:sp>
            <p:sp>
              <p:nvSpPr>
                <p:cNvPr id="90" name="Line 78"/>
                <p:cNvSpPr>
                  <a:spLocks noChangeShapeType="1"/>
                </p:cNvSpPr>
                <p:nvPr/>
              </p:nvSpPr>
              <p:spPr bwMode="auto">
                <a:xfrm flipH="1">
                  <a:off x="3821" y="1077"/>
                  <a:ext cx="7" cy="14"/>
                </a:xfrm>
                <a:prstGeom prst="line">
                  <a:avLst/>
                </a:prstGeom>
                <a:grpFill/>
                <a:ln w="11113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>
                    <a:solidFill>
                      <a:schemeClr val="bg1"/>
                    </a:solidFill>
                    <a:latin typeface="+mn-lt"/>
                  </a:endParaRPr>
                </a:p>
              </p:txBody>
            </p:sp>
            <p:sp>
              <p:nvSpPr>
                <p:cNvPr id="91" name="Freeform 79"/>
                <p:cNvSpPr>
                  <a:spLocks/>
                </p:cNvSpPr>
                <p:nvPr/>
              </p:nvSpPr>
              <p:spPr bwMode="auto">
                <a:xfrm>
                  <a:off x="3821" y="1077"/>
                  <a:ext cx="29" cy="29"/>
                </a:xfrm>
                <a:custGeom>
                  <a:avLst/>
                  <a:gdLst/>
                  <a:ahLst/>
                  <a:cxnLst>
                    <a:cxn ang="0">
                      <a:pos x="15" y="0"/>
                    </a:cxn>
                    <a:cxn ang="0">
                      <a:pos x="0" y="0"/>
                    </a:cxn>
                    <a:cxn ang="0">
                      <a:pos x="15" y="29"/>
                    </a:cxn>
                    <a:cxn ang="0">
                      <a:pos x="29" y="21"/>
                    </a:cxn>
                    <a:cxn ang="0">
                      <a:pos x="29" y="0"/>
                    </a:cxn>
                  </a:cxnLst>
                  <a:rect l="0" t="0" r="r" b="b"/>
                  <a:pathLst>
                    <a:path w="29" h="29">
                      <a:moveTo>
                        <a:pt x="15" y="0"/>
                      </a:moveTo>
                      <a:lnTo>
                        <a:pt x="0" y="0"/>
                      </a:lnTo>
                      <a:lnTo>
                        <a:pt x="15" y="29"/>
                      </a:lnTo>
                      <a:lnTo>
                        <a:pt x="29" y="21"/>
                      </a:lnTo>
                      <a:lnTo>
                        <a:pt x="29" y="0"/>
                      </a:lnTo>
                    </a:path>
                  </a:pathLst>
                </a:custGeom>
                <a:grpFill/>
                <a:ln w="11113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>
                    <a:solidFill>
                      <a:schemeClr val="bg1"/>
                    </a:solidFill>
                    <a:latin typeface="+mn-lt"/>
                  </a:endParaRPr>
                </a:p>
              </p:txBody>
            </p:sp>
            <p:sp>
              <p:nvSpPr>
                <p:cNvPr id="92" name="Line 80"/>
                <p:cNvSpPr>
                  <a:spLocks noChangeShapeType="1"/>
                </p:cNvSpPr>
                <p:nvPr/>
              </p:nvSpPr>
              <p:spPr bwMode="auto">
                <a:xfrm flipH="1" flipV="1">
                  <a:off x="3821" y="1077"/>
                  <a:ext cx="44" cy="7"/>
                </a:xfrm>
                <a:prstGeom prst="line">
                  <a:avLst/>
                </a:prstGeom>
                <a:grpFill/>
                <a:ln w="11113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>
                    <a:solidFill>
                      <a:schemeClr val="bg1"/>
                    </a:solidFill>
                    <a:latin typeface="+mn-lt"/>
                  </a:endParaRPr>
                </a:p>
              </p:txBody>
            </p:sp>
            <p:sp>
              <p:nvSpPr>
                <p:cNvPr id="93" name="Line 81"/>
                <p:cNvSpPr>
                  <a:spLocks noChangeShapeType="1"/>
                </p:cNvSpPr>
                <p:nvPr/>
              </p:nvSpPr>
              <p:spPr bwMode="auto">
                <a:xfrm flipH="1">
                  <a:off x="3843" y="1077"/>
                  <a:ext cx="7" cy="1"/>
                </a:xfrm>
                <a:prstGeom prst="line">
                  <a:avLst/>
                </a:prstGeom>
                <a:grpFill/>
                <a:ln w="11113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>
                    <a:solidFill>
                      <a:schemeClr val="bg1"/>
                    </a:solidFill>
                    <a:latin typeface="+mn-lt"/>
                  </a:endParaRPr>
                </a:p>
              </p:txBody>
            </p:sp>
            <p:sp>
              <p:nvSpPr>
                <p:cNvPr id="94" name="Line 82"/>
                <p:cNvSpPr>
                  <a:spLocks noChangeShapeType="1"/>
                </p:cNvSpPr>
                <p:nvPr/>
              </p:nvSpPr>
              <p:spPr bwMode="auto">
                <a:xfrm flipH="1">
                  <a:off x="3843" y="1063"/>
                  <a:ext cx="7" cy="1"/>
                </a:xfrm>
                <a:prstGeom prst="line">
                  <a:avLst/>
                </a:prstGeom>
                <a:grpFill/>
                <a:ln w="11113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>
                    <a:solidFill>
                      <a:schemeClr val="bg1"/>
                    </a:solidFill>
                    <a:latin typeface="+mn-lt"/>
                  </a:endParaRPr>
                </a:p>
              </p:txBody>
            </p:sp>
            <p:sp>
              <p:nvSpPr>
                <p:cNvPr id="95" name="Line 83"/>
                <p:cNvSpPr>
                  <a:spLocks noChangeShapeType="1"/>
                </p:cNvSpPr>
                <p:nvPr/>
              </p:nvSpPr>
              <p:spPr bwMode="auto">
                <a:xfrm flipH="1">
                  <a:off x="3872" y="1056"/>
                  <a:ext cx="7" cy="28"/>
                </a:xfrm>
                <a:prstGeom prst="line">
                  <a:avLst/>
                </a:prstGeom>
                <a:grpFill/>
                <a:ln w="11113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>
                    <a:solidFill>
                      <a:schemeClr val="bg1"/>
                    </a:solidFill>
                    <a:latin typeface="+mn-lt"/>
                  </a:endParaRPr>
                </a:p>
              </p:txBody>
            </p:sp>
            <p:sp>
              <p:nvSpPr>
                <p:cNvPr id="96" name="Line 84"/>
                <p:cNvSpPr>
                  <a:spLocks noChangeShapeType="1"/>
                </p:cNvSpPr>
                <p:nvPr/>
              </p:nvSpPr>
              <p:spPr bwMode="auto">
                <a:xfrm flipH="1">
                  <a:off x="3865" y="1056"/>
                  <a:ext cx="7" cy="14"/>
                </a:xfrm>
                <a:prstGeom prst="line">
                  <a:avLst/>
                </a:prstGeom>
                <a:grpFill/>
                <a:ln w="11113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>
                    <a:solidFill>
                      <a:schemeClr val="bg1"/>
                    </a:solidFill>
                    <a:latin typeface="+mn-lt"/>
                  </a:endParaRPr>
                </a:p>
              </p:txBody>
            </p:sp>
            <p:sp>
              <p:nvSpPr>
                <p:cNvPr id="97" name="Line 85"/>
                <p:cNvSpPr>
                  <a:spLocks noChangeShapeType="1"/>
                </p:cNvSpPr>
                <p:nvPr/>
              </p:nvSpPr>
              <p:spPr bwMode="auto">
                <a:xfrm flipH="1">
                  <a:off x="3857" y="1048"/>
                  <a:ext cx="8" cy="15"/>
                </a:xfrm>
                <a:prstGeom prst="line">
                  <a:avLst/>
                </a:prstGeom>
                <a:grpFill/>
                <a:ln w="11113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>
                    <a:solidFill>
                      <a:schemeClr val="bg1"/>
                    </a:solidFill>
                    <a:latin typeface="+mn-lt"/>
                  </a:endParaRPr>
                </a:p>
              </p:txBody>
            </p:sp>
            <p:sp>
              <p:nvSpPr>
                <p:cNvPr id="98" name="Freeform 86"/>
                <p:cNvSpPr>
                  <a:spLocks/>
                </p:cNvSpPr>
                <p:nvPr/>
              </p:nvSpPr>
              <p:spPr bwMode="auto">
                <a:xfrm>
                  <a:off x="3865" y="1056"/>
                  <a:ext cx="14" cy="2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14" y="7"/>
                    </a:cxn>
                    <a:cxn ang="0">
                      <a:pos x="0" y="28"/>
                    </a:cxn>
                    <a:cxn ang="0">
                      <a:pos x="14" y="21"/>
                    </a:cxn>
                    <a:cxn ang="0">
                      <a:pos x="0" y="14"/>
                    </a:cxn>
                  </a:cxnLst>
                  <a:rect l="0" t="0" r="r" b="b"/>
                  <a:pathLst>
                    <a:path w="14" h="28">
                      <a:moveTo>
                        <a:pt x="0" y="0"/>
                      </a:moveTo>
                      <a:lnTo>
                        <a:pt x="14" y="7"/>
                      </a:lnTo>
                      <a:lnTo>
                        <a:pt x="0" y="28"/>
                      </a:lnTo>
                      <a:lnTo>
                        <a:pt x="14" y="21"/>
                      </a:lnTo>
                      <a:lnTo>
                        <a:pt x="0" y="14"/>
                      </a:lnTo>
                    </a:path>
                  </a:pathLst>
                </a:custGeom>
                <a:grpFill/>
                <a:ln w="11113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>
                    <a:solidFill>
                      <a:schemeClr val="bg1"/>
                    </a:solidFill>
                    <a:latin typeface="+mn-lt"/>
                  </a:endParaRPr>
                </a:p>
              </p:txBody>
            </p:sp>
            <p:sp>
              <p:nvSpPr>
                <p:cNvPr id="99" name="Freeform 87"/>
                <p:cNvSpPr>
                  <a:spLocks/>
                </p:cNvSpPr>
                <p:nvPr/>
              </p:nvSpPr>
              <p:spPr bwMode="auto">
                <a:xfrm>
                  <a:off x="3814" y="1077"/>
                  <a:ext cx="29" cy="29"/>
                </a:xfrm>
                <a:custGeom>
                  <a:avLst/>
                  <a:gdLst/>
                  <a:ahLst/>
                  <a:cxnLst>
                    <a:cxn ang="0">
                      <a:pos x="0" y="29"/>
                    </a:cxn>
                    <a:cxn ang="0">
                      <a:pos x="22" y="29"/>
                    </a:cxn>
                    <a:cxn ang="0">
                      <a:pos x="29" y="14"/>
                    </a:cxn>
                    <a:cxn ang="0">
                      <a:pos x="29" y="0"/>
                    </a:cxn>
                  </a:cxnLst>
                  <a:rect l="0" t="0" r="r" b="b"/>
                  <a:pathLst>
                    <a:path w="29" h="29">
                      <a:moveTo>
                        <a:pt x="0" y="29"/>
                      </a:moveTo>
                      <a:lnTo>
                        <a:pt x="22" y="29"/>
                      </a:lnTo>
                      <a:lnTo>
                        <a:pt x="29" y="14"/>
                      </a:lnTo>
                      <a:lnTo>
                        <a:pt x="29" y="0"/>
                      </a:lnTo>
                    </a:path>
                  </a:pathLst>
                </a:custGeom>
                <a:grpFill/>
                <a:ln w="11113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>
                    <a:solidFill>
                      <a:schemeClr val="bg1"/>
                    </a:solidFill>
                    <a:latin typeface="+mn-lt"/>
                  </a:endParaRPr>
                </a:p>
              </p:txBody>
            </p:sp>
            <p:sp>
              <p:nvSpPr>
                <p:cNvPr id="100" name="Freeform 88"/>
                <p:cNvSpPr>
                  <a:spLocks/>
                </p:cNvSpPr>
                <p:nvPr/>
              </p:nvSpPr>
              <p:spPr bwMode="auto">
                <a:xfrm>
                  <a:off x="3828" y="1077"/>
                  <a:ext cx="22" cy="7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8" y="7"/>
                    </a:cxn>
                    <a:cxn ang="0">
                      <a:pos x="22" y="0"/>
                    </a:cxn>
                  </a:cxnLst>
                  <a:rect l="0" t="0" r="r" b="b"/>
                  <a:pathLst>
                    <a:path w="22" h="7">
                      <a:moveTo>
                        <a:pt x="0" y="0"/>
                      </a:moveTo>
                      <a:lnTo>
                        <a:pt x="8" y="7"/>
                      </a:lnTo>
                      <a:lnTo>
                        <a:pt x="22" y="0"/>
                      </a:lnTo>
                    </a:path>
                  </a:pathLst>
                </a:custGeom>
                <a:grpFill/>
                <a:ln w="11113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>
                    <a:solidFill>
                      <a:schemeClr val="bg1"/>
                    </a:solidFill>
                    <a:latin typeface="+mn-lt"/>
                  </a:endParaRPr>
                </a:p>
              </p:txBody>
            </p:sp>
            <p:sp>
              <p:nvSpPr>
                <p:cNvPr id="101" name="Freeform 89"/>
                <p:cNvSpPr>
                  <a:spLocks/>
                </p:cNvSpPr>
                <p:nvPr/>
              </p:nvSpPr>
              <p:spPr bwMode="auto">
                <a:xfrm>
                  <a:off x="3836" y="1084"/>
                  <a:ext cx="14" cy="14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7" y="7"/>
                    </a:cxn>
                    <a:cxn ang="0">
                      <a:pos x="14" y="14"/>
                    </a:cxn>
                  </a:cxnLst>
                  <a:rect l="0" t="0" r="r" b="b"/>
                  <a:pathLst>
                    <a:path w="14" h="14">
                      <a:moveTo>
                        <a:pt x="0" y="0"/>
                      </a:moveTo>
                      <a:lnTo>
                        <a:pt x="7" y="7"/>
                      </a:lnTo>
                      <a:lnTo>
                        <a:pt x="14" y="14"/>
                      </a:lnTo>
                    </a:path>
                  </a:pathLst>
                </a:custGeom>
                <a:grpFill/>
                <a:ln w="11113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>
                    <a:solidFill>
                      <a:schemeClr val="bg1"/>
                    </a:solidFill>
                    <a:latin typeface="+mn-lt"/>
                  </a:endParaRPr>
                </a:p>
              </p:txBody>
            </p:sp>
            <p:sp>
              <p:nvSpPr>
                <p:cNvPr id="102" name="Freeform 90"/>
                <p:cNvSpPr>
                  <a:spLocks/>
                </p:cNvSpPr>
                <p:nvPr/>
              </p:nvSpPr>
              <p:spPr bwMode="auto">
                <a:xfrm>
                  <a:off x="3828" y="1077"/>
                  <a:ext cx="37" cy="14"/>
                </a:xfrm>
                <a:custGeom>
                  <a:avLst/>
                  <a:gdLst/>
                  <a:ahLst/>
                  <a:cxnLst>
                    <a:cxn ang="0">
                      <a:pos x="37" y="7"/>
                    </a:cxn>
                    <a:cxn ang="0">
                      <a:pos x="15" y="14"/>
                    </a:cxn>
                    <a:cxn ang="0">
                      <a:pos x="0" y="14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37" h="14">
                      <a:moveTo>
                        <a:pt x="37" y="7"/>
                      </a:moveTo>
                      <a:lnTo>
                        <a:pt x="15" y="14"/>
                      </a:lnTo>
                      <a:lnTo>
                        <a:pt x="0" y="14"/>
                      </a:lnTo>
                      <a:lnTo>
                        <a:pt x="0" y="0"/>
                      </a:lnTo>
                    </a:path>
                  </a:pathLst>
                </a:custGeom>
                <a:grpFill/>
                <a:ln w="11113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>
                    <a:solidFill>
                      <a:schemeClr val="bg1"/>
                    </a:solidFill>
                    <a:latin typeface="+mn-lt"/>
                  </a:endParaRPr>
                </a:p>
              </p:txBody>
            </p:sp>
            <p:sp>
              <p:nvSpPr>
                <p:cNvPr id="103" name="Freeform 91"/>
                <p:cNvSpPr>
                  <a:spLocks/>
                </p:cNvSpPr>
                <p:nvPr/>
              </p:nvSpPr>
              <p:spPr bwMode="auto">
                <a:xfrm>
                  <a:off x="3850" y="1084"/>
                  <a:ext cx="15" cy="14"/>
                </a:xfrm>
                <a:custGeom>
                  <a:avLst/>
                  <a:gdLst/>
                  <a:ahLst/>
                  <a:cxnLst>
                    <a:cxn ang="0">
                      <a:pos x="15" y="0"/>
                    </a:cxn>
                    <a:cxn ang="0">
                      <a:pos x="15" y="7"/>
                    </a:cxn>
                    <a:cxn ang="0">
                      <a:pos x="0" y="14"/>
                    </a:cxn>
                  </a:cxnLst>
                  <a:rect l="0" t="0" r="r" b="b"/>
                  <a:pathLst>
                    <a:path w="15" h="14">
                      <a:moveTo>
                        <a:pt x="15" y="0"/>
                      </a:moveTo>
                      <a:lnTo>
                        <a:pt x="15" y="7"/>
                      </a:lnTo>
                      <a:lnTo>
                        <a:pt x="0" y="14"/>
                      </a:lnTo>
                    </a:path>
                  </a:pathLst>
                </a:custGeom>
                <a:grpFill/>
                <a:ln w="11113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>
                    <a:solidFill>
                      <a:schemeClr val="bg1"/>
                    </a:solidFill>
                    <a:latin typeface="+mn-lt"/>
                  </a:endParaRPr>
                </a:p>
              </p:txBody>
            </p:sp>
            <p:sp>
              <p:nvSpPr>
                <p:cNvPr id="104" name="Freeform 92"/>
                <p:cNvSpPr>
                  <a:spLocks/>
                </p:cNvSpPr>
                <p:nvPr/>
              </p:nvSpPr>
              <p:spPr bwMode="auto">
                <a:xfrm>
                  <a:off x="3843" y="1091"/>
                  <a:ext cx="36" cy="57"/>
                </a:xfrm>
                <a:custGeom>
                  <a:avLst/>
                  <a:gdLst/>
                  <a:ahLst/>
                  <a:cxnLst>
                    <a:cxn ang="0">
                      <a:pos x="29" y="7"/>
                    </a:cxn>
                    <a:cxn ang="0">
                      <a:pos x="22" y="0"/>
                    </a:cxn>
                    <a:cxn ang="0">
                      <a:pos x="7" y="7"/>
                    </a:cxn>
                    <a:cxn ang="0">
                      <a:pos x="0" y="29"/>
                    </a:cxn>
                    <a:cxn ang="0">
                      <a:pos x="7" y="43"/>
                    </a:cxn>
                    <a:cxn ang="0">
                      <a:pos x="22" y="57"/>
                    </a:cxn>
                    <a:cxn ang="0">
                      <a:pos x="36" y="43"/>
                    </a:cxn>
                    <a:cxn ang="0">
                      <a:pos x="36" y="22"/>
                    </a:cxn>
                    <a:cxn ang="0">
                      <a:pos x="29" y="7"/>
                    </a:cxn>
                  </a:cxnLst>
                  <a:rect l="0" t="0" r="r" b="b"/>
                  <a:pathLst>
                    <a:path w="36" h="57">
                      <a:moveTo>
                        <a:pt x="29" y="7"/>
                      </a:moveTo>
                      <a:lnTo>
                        <a:pt x="22" y="0"/>
                      </a:lnTo>
                      <a:lnTo>
                        <a:pt x="7" y="7"/>
                      </a:lnTo>
                      <a:lnTo>
                        <a:pt x="0" y="29"/>
                      </a:lnTo>
                      <a:lnTo>
                        <a:pt x="7" y="43"/>
                      </a:lnTo>
                      <a:lnTo>
                        <a:pt x="22" y="57"/>
                      </a:lnTo>
                      <a:lnTo>
                        <a:pt x="36" y="43"/>
                      </a:lnTo>
                      <a:lnTo>
                        <a:pt x="36" y="22"/>
                      </a:lnTo>
                      <a:lnTo>
                        <a:pt x="29" y="7"/>
                      </a:lnTo>
                      <a:close/>
                    </a:path>
                  </a:pathLst>
                </a:custGeom>
                <a:grpFill/>
                <a:ln w="11113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>
                    <a:solidFill>
                      <a:schemeClr val="bg1"/>
                    </a:solidFill>
                    <a:latin typeface="+mn-lt"/>
                  </a:endParaRPr>
                </a:p>
              </p:txBody>
            </p:sp>
            <p:sp>
              <p:nvSpPr>
                <p:cNvPr id="105" name="Line 93"/>
                <p:cNvSpPr>
                  <a:spLocks noChangeShapeType="1"/>
                </p:cNvSpPr>
                <p:nvPr/>
              </p:nvSpPr>
              <p:spPr bwMode="auto">
                <a:xfrm flipH="1" flipV="1">
                  <a:off x="3865" y="1084"/>
                  <a:ext cx="14" cy="7"/>
                </a:xfrm>
                <a:prstGeom prst="line">
                  <a:avLst/>
                </a:prstGeom>
                <a:grpFill/>
                <a:ln w="11113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>
                    <a:solidFill>
                      <a:schemeClr val="bg1"/>
                    </a:solidFill>
                    <a:latin typeface="+mn-lt"/>
                  </a:endParaRPr>
                </a:p>
              </p:txBody>
            </p:sp>
            <p:sp>
              <p:nvSpPr>
                <p:cNvPr id="106" name="Line 94"/>
                <p:cNvSpPr>
                  <a:spLocks noChangeShapeType="1"/>
                </p:cNvSpPr>
                <p:nvPr/>
              </p:nvSpPr>
              <p:spPr bwMode="auto">
                <a:xfrm>
                  <a:off x="3865" y="1048"/>
                  <a:ext cx="1" cy="22"/>
                </a:xfrm>
                <a:prstGeom prst="line">
                  <a:avLst/>
                </a:prstGeom>
                <a:grpFill/>
                <a:ln w="11113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>
                    <a:solidFill>
                      <a:schemeClr val="bg1"/>
                    </a:solidFill>
                    <a:latin typeface="+mn-lt"/>
                  </a:endParaRPr>
                </a:p>
              </p:txBody>
            </p:sp>
            <p:sp>
              <p:nvSpPr>
                <p:cNvPr id="107" name="Line 95"/>
                <p:cNvSpPr>
                  <a:spLocks noChangeShapeType="1"/>
                </p:cNvSpPr>
                <p:nvPr/>
              </p:nvSpPr>
              <p:spPr bwMode="auto">
                <a:xfrm flipH="1">
                  <a:off x="4046" y="1127"/>
                  <a:ext cx="36" cy="21"/>
                </a:xfrm>
                <a:prstGeom prst="line">
                  <a:avLst/>
                </a:prstGeom>
                <a:grpFill/>
                <a:ln w="11113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>
                    <a:solidFill>
                      <a:schemeClr val="bg1"/>
                    </a:solidFill>
                    <a:latin typeface="+mn-lt"/>
                  </a:endParaRPr>
                </a:p>
              </p:txBody>
            </p:sp>
            <p:sp>
              <p:nvSpPr>
                <p:cNvPr id="108" name="Line 96"/>
                <p:cNvSpPr>
                  <a:spLocks noChangeShapeType="1"/>
                </p:cNvSpPr>
                <p:nvPr/>
              </p:nvSpPr>
              <p:spPr bwMode="auto">
                <a:xfrm flipH="1">
                  <a:off x="4010" y="1113"/>
                  <a:ext cx="36" cy="21"/>
                </a:xfrm>
                <a:prstGeom prst="line">
                  <a:avLst/>
                </a:prstGeom>
                <a:grpFill/>
                <a:ln w="11113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>
                    <a:solidFill>
                      <a:schemeClr val="bg1"/>
                    </a:solidFill>
                    <a:latin typeface="+mn-lt"/>
                  </a:endParaRPr>
                </a:p>
              </p:txBody>
            </p:sp>
            <p:sp>
              <p:nvSpPr>
                <p:cNvPr id="109" name="Line 97"/>
                <p:cNvSpPr>
                  <a:spLocks noChangeShapeType="1"/>
                </p:cNvSpPr>
                <p:nvPr/>
              </p:nvSpPr>
              <p:spPr bwMode="auto">
                <a:xfrm flipH="1">
                  <a:off x="3973" y="1091"/>
                  <a:ext cx="44" cy="22"/>
                </a:xfrm>
                <a:prstGeom prst="line">
                  <a:avLst/>
                </a:prstGeom>
                <a:grpFill/>
                <a:ln w="11113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>
                    <a:solidFill>
                      <a:schemeClr val="bg1"/>
                    </a:solidFill>
                    <a:latin typeface="+mn-lt"/>
                  </a:endParaRPr>
                </a:p>
              </p:txBody>
            </p:sp>
            <p:sp>
              <p:nvSpPr>
                <p:cNvPr id="110" name="Line 98"/>
                <p:cNvSpPr>
                  <a:spLocks noChangeShapeType="1"/>
                </p:cNvSpPr>
                <p:nvPr/>
              </p:nvSpPr>
              <p:spPr bwMode="auto">
                <a:xfrm flipH="1">
                  <a:off x="3937" y="1077"/>
                  <a:ext cx="36" cy="14"/>
                </a:xfrm>
                <a:prstGeom prst="line">
                  <a:avLst/>
                </a:prstGeom>
                <a:grpFill/>
                <a:ln w="11113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>
                    <a:solidFill>
                      <a:schemeClr val="bg1"/>
                    </a:solidFill>
                    <a:latin typeface="+mn-lt"/>
                  </a:endParaRPr>
                </a:p>
              </p:txBody>
            </p:sp>
            <p:sp>
              <p:nvSpPr>
                <p:cNvPr id="111" name="Line 99"/>
                <p:cNvSpPr>
                  <a:spLocks noChangeShapeType="1"/>
                </p:cNvSpPr>
                <p:nvPr/>
              </p:nvSpPr>
              <p:spPr bwMode="auto">
                <a:xfrm flipV="1">
                  <a:off x="3799" y="1020"/>
                  <a:ext cx="15" cy="14"/>
                </a:xfrm>
                <a:prstGeom prst="line">
                  <a:avLst/>
                </a:prstGeom>
                <a:grpFill/>
                <a:ln w="11113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>
                    <a:solidFill>
                      <a:schemeClr val="bg1"/>
                    </a:solidFill>
                    <a:latin typeface="+mn-lt"/>
                  </a:endParaRPr>
                </a:p>
              </p:txBody>
            </p:sp>
            <p:sp>
              <p:nvSpPr>
                <p:cNvPr id="112" name="Line 100"/>
                <p:cNvSpPr>
                  <a:spLocks noChangeShapeType="1"/>
                </p:cNvSpPr>
                <p:nvPr/>
              </p:nvSpPr>
              <p:spPr bwMode="auto">
                <a:xfrm flipV="1">
                  <a:off x="3763" y="991"/>
                  <a:ext cx="36" cy="22"/>
                </a:xfrm>
                <a:prstGeom prst="line">
                  <a:avLst/>
                </a:prstGeom>
                <a:grpFill/>
                <a:ln w="11113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>
                    <a:solidFill>
                      <a:schemeClr val="bg1"/>
                    </a:solidFill>
                    <a:latin typeface="+mn-lt"/>
                  </a:endParaRPr>
                </a:p>
              </p:txBody>
            </p:sp>
            <p:sp>
              <p:nvSpPr>
                <p:cNvPr id="113" name="Line 101"/>
                <p:cNvSpPr>
                  <a:spLocks noChangeShapeType="1"/>
                </p:cNvSpPr>
                <p:nvPr/>
              </p:nvSpPr>
              <p:spPr bwMode="auto">
                <a:xfrm flipV="1">
                  <a:off x="3727" y="977"/>
                  <a:ext cx="36" cy="21"/>
                </a:xfrm>
                <a:prstGeom prst="line">
                  <a:avLst/>
                </a:prstGeom>
                <a:grpFill/>
                <a:ln w="11113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>
                    <a:solidFill>
                      <a:schemeClr val="bg1"/>
                    </a:solidFill>
                    <a:latin typeface="+mn-lt"/>
                  </a:endParaRPr>
                </a:p>
              </p:txBody>
            </p:sp>
            <p:sp>
              <p:nvSpPr>
                <p:cNvPr id="114" name="Line 102"/>
                <p:cNvSpPr>
                  <a:spLocks noChangeShapeType="1"/>
                </p:cNvSpPr>
                <p:nvPr/>
              </p:nvSpPr>
              <p:spPr bwMode="auto">
                <a:xfrm flipV="1">
                  <a:off x="3691" y="963"/>
                  <a:ext cx="36" cy="21"/>
                </a:xfrm>
                <a:prstGeom prst="line">
                  <a:avLst/>
                </a:prstGeom>
                <a:grpFill/>
                <a:ln w="11113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>
                    <a:solidFill>
                      <a:schemeClr val="bg1"/>
                    </a:solidFill>
                    <a:latin typeface="+mn-lt"/>
                  </a:endParaRPr>
                </a:p>
              </p:txBody>
            </p:sp>
            <p:sp>
              <p:nvSpPr>
                <p:cNvPr id="115" name="Line 103"/>
                <p:cNvSpPr>
                  <a:spLocks noChangeShapeType="1"/>
                </p:cNvSpPr>
                <p:nvPr/>
              </p:nvSpPr>
              <p:spPr bwMode="auto">
                <a:xfrm flipH="1">
                  <a:off x="3886" y="1027"/>
                  <a:ext cx="22" cy="21"/>
                </a:xfrm>
                <a:prstGeom prst="line">
                  <a:avLst/>
                </a:prstGeom>
                <a:grpFill/>
                <a:ln w="11113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>
                    <a:solidFill>
                      <a:schemeClr val="bg1"/>
                    </a:solidFill>
                    <a:latin typeface="+mn-lt"/>
                  </a:endParaRPr>
                </a:p>
              </p:txBody>
            </p:sp>
            <p:sp>
              <p:nvSpPr>
                <p:cNvPr id="116" name="Line 104"/>
                <p:cNvSpPr>
                  <a:spLocks noChangeShapeType="1"/>
                </p:cNvSpPr>
                <p:nvPr/>
              </p:nvSpPr>
              <p:spPr bwMode="auto">
                <a:xfrm flipH="1">
                  <a:off x="3879" y="1020"/>
                  <a:ext cx="15" cy="14"/>
                </a:xfrm>
                <a:prstGeom prst="line">
                  <a:avLst/>
                </a:prstGeom>
                <a:grpFill/>
                <a:ln w="11113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>
                    <a:solidFill>
                      <a:schemeClr val="bg1"/>
                    </a:solidFill>
                    <a:latin typeface="+mn-lt"/>
                  </a:endParaRPr>
                </a:p>
              </p:txBody>
            </p:sp>
            <p:sp>
              <p:nvSpPr>
                <p:cNvPr id="117" name="Line 105"/>
                <p:cNvSpPr>
                  <a:spLocks noChangeShapeType="1"/>
                </p:cNvSpPr>
                <p:nvPr/>
              </p:nvSpPr>
              <p:spPr bwMode="auto">
                <a:xfrm flipH="1">
                  <a:off x="3886" y="1034"/>
                  <a:ext cx="8" cy="7"/>
                </a:xfrm>
                <a:prstGeom prst="line">
                  <a:avLst/>
                </a:prstGeom>
                <a:grpFill/>
                <a:ln w="11113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>
                    <a:solidFill>
                      <a:schemeClr val="bg1"/>
                    </a:solidFill>
                    <a:latin typeface="+mn-lt"/>
                  </a:endParaRPr>
                </a:p>
              </p:txBody>
            </p:sp>
            <p:sp>
              <p:nvSpPr>
                <p:cNvPr id="118" name="Line 106"/>
                <p:cNvSpPr>
                  <a:spLocks noChangeShapeType="1"/>
                </p:cNvSpPr>
                <p:nvPr/>
              </p:nvSpPr>
              <p:spPr bwMode="auto">
                <a:xfrm flipH="1">
                  <a:off x="3886" y="1034"/>
                  <a:ext cx="8" cy="7"/>
                </a:xfrm>
                <a:prstGeom prst="line">
                  <a:avLst/>
                </a:prstGeom>
                <a:grpFill/>
                <a:ln w="11113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>
                    <a:solidFill>
                      <a:schemeClr val="bg1"/>
                    </a:solidFill>
                    <a:latin typeface="+mn-lt"/>
                  </a:endParaRPr>
                </a:p>
              </p:txBody>
            </p:sp>
            <p:sp>
              <p:nvSpPr>
                <p:cNvPr id="119" name="Line 107"/>
                <p:cNvSpPr>
                  <a:spLocks noChangeShapeType="1"/>
                </p:cNvSpPr>
                <p:nvPr/>
              </p:nvSpPr>
              <p:spPr bwMode="auto">
                <a:xfrm>
                  <a:off x="3886" y="1034"/>
                  <a:ext cx="1" cy="1"/>
                </a:xfrm>
                <a:prstGeom prst="line">
                  <a:avLst/>
                </a:prstGeom>
                <a:grpFill/>
                <a:ln w="11113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>
                    <a:solidFill>
                      <a:schemeClr val="bg1"/>
                    </a:solidFill>
                    <a:latin typeface="+mn-lt"/>
                  </a:endParaRPr>
                </a:p>
              </p:txBody>
            </p:sp>
            <p:sp>
              <p:nvSpPr>
                <p:cNvPr id="120" name="Line 108"/>
                <p:cNvSpPr>
                  <a:spLocks noChangeShapeType="1"/>
                </p:cNvSpPr>
                <p:nvPr/>
              </p:nvSpPr>
              <p:spPr bwMode="auto">
                <a:xfrm flipH="1">
                  <a:off x="3879" y="1034"/>
                  <a:ext cx="7" cy="1"/>
                </a:xfrm>
                <a:prstGeom prst="line">
                  <a:avLst/>
                </a:prstGeom>
                <a:grpFill/>
                <a:ln w="11113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>
                    <a:solidFill>
                      <a:schemeClr val="bg1"/>
                    </a:solidFill>
                    <a:latin typeface="+mn-lt"/>
                  </a:endParaRPr>
                </a:p>
              </p:txBody>
            </p:sp>
          </p:grpSp>
          <p:sp>
            <p:nvSpPr>
              <p:cNvPr id="22" name="Text Box 109"/>
              <p:cNvSpPr txBox="1">
                <a:spLocks noChangeArrowheads="1"/>
              </p:cNvSpPr>
              <p:nvPr/>
            </p:nvSpPr>
            <p:spPr bwMode="auto">
              <a:xfrm>
                <a:off x="384" y="800"/>
                <a:ext cx="1656" cy="177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600" dirty="0" err="1" smtClean="0">
                    <a:solidFill>
                      <a:schemeClr val="bg1"/>
                    </a:solidFill>
                    <a:latin typeface="+mn-lt"/>
                  </a:rPr>
                  <a:t>Reti</a:t>
                </a:r>
                <a:r>
                  <a:rPr lang="en-US" sz="1600" dirty="0" smtClean="0">
                    <a:solidFill>
                      <a:schemeClr val="bg1"/>
                    </a:solidFill>
                    <a:latin typeface="+mn-lt"/>
                  </a:rPr>
                  <a:t> </a:t>
                </a:r>
                <a:r>
                  <a:rPr lang="en-US" sz="1600" dirty="0" err="1" smtClean="0">
                    <a:solidFill>
                      <a:schemeClr val="bg1"/>
                    </a:solidFill>
                    <a:latin typeface="+mn-lt"/>
                  </a:rPr>
                  <a:t>eterogenee</a:t>
                </a:r>
                <a:r>
                  <a:rPr lang="en-US" sz="1600" dirty="0" smtClean="0">
                    <a:solidFill>
                      <a:schemeClr val="bg1"/>
                    </a:solidFill>
                    <a:latin typeface="+mn-lt"/>
                  </a:rPr>
                  <a:t> </a:t>
                </a:r>
                <a:r>
                  <a:rPr lang="en-US" sz="1600" dirty="0" err="1" smtClean="0">
                    <a:solidFill>
                      <a:schemeClr val="bg1"/>
                    </a:solidFill>
                    <a:latin typeface="+mn-lt"/>
                  </a:rPr>
                  <a:t>di</a:t>
                </a:r>
                <a:r>
                  <a:rPr lang="en-US" sz="1600" dirty="0" smtClean="0">
                    <a:solidFill>
                      <a:schemeClr val="bg1"/>
                    </a:solidFill>
                    <a:latin typeface="+mn-lt"/>
                  </a:rPr>
                  <a:t> </a:t>
                </a:r>
                <a:r>
                  <a:rPr lang="en-US" sz="1600" dirty="0" err="1" smtClean="0">
                    <a:solidFill>
                      <a:schemeClr val="bg1"/>
                    </a:solidFill>
                    <a:latin typeface="+mn-lt"/>
                  </a:rPr>
                  <a:t>sensori</a:t>
                </a:r>
                <a:endParaRPr lang="en-US" sz="1600" dirty="0">
                  <a:solidFill>
                    <a:schemeClr val="bg1"/>
                  </a:solidFill>
                  <a:latin typeface="+mn-lt"/>
                </a:endParaRPr>
              </a:p>
            </p:txBody>
          </p:sp>
          <p:pic>
            <p:nvPicPr>
              <p:cNvPr id="23" name="Picture 110"/>
              <p:cNvPicPr>
                <a:picLocks noChangeAspect="1" noChangeArrowheads="1"/>
              </p:cNvPicPr>
              <p:nvPr/>
            </p:nvPicPr>
            <p:blipFill>
              <a:blip r:embed="rId15" cstate="screen"/>
              <a:srcRect/>
              <a:stretch>
                <a:fillRect/>
              </a:stretch>
            </p:blipFill>
            <p:spPr bwMode="auto">
              <a:xfrm>
                <a:off x="340" y="1273"/>
                <a:ext cx="95" cy="187"/>
              </a:xfrm>
              <a:prstGeom prst="rect">
                <a:avLst/>
              </a:prstGeom>
              <a:grpFill/>
            </p:spPr>
          </p:pic>
          <p:pic>
            <p:nvPicPr>
              <p:cNvPr id="24" name="Picture 111"/>
              <p:cNvPicPr>
                <a:picLocks noChangeAspect="1" noChangeArrowheads="1"/>
              </p:cNvPicPr>
              <p:nvPr/>
            </p:nvPicPr>
            <p:blipFill>
              <a:blip r:embed="rId15" cstate="screen"/>
              <a:srcRect/>
              <a:stretch>
                <a:fillRect/>
              </a:stretch>
            </p:blipFill>
            <p:spPr bwMode="auto">
              <a:xfrm>
                <a:off x="484" y="1225"/>
                <a:ext cx="95" cy="187"/>
              </a:xfrm>
              <a:prstGeom prst="rect">
                <a:avLst/>
              </a:prstGeom>
              <a:grpFill/>
            </p:spPr>
          </p:pic>
          <p:sp>
            <p:nvSpPr>
              <p:cNvPr id="25" name="Text Box 112"/>
              <p:cNvSpPr txBox="1">
                <a:spLocks noChangeArrowheads="1"/>
              </p:cNvSpPr>
              <p:nvPr/>
            </p:nvSpPr>
            <p:spPr bwMode="auto">
              <a:xfrm>
                <a:off x="280" y="1433"/>
                <a:ext cx="627" cy="225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r>
                  <a:rPr lang="en-US" sz="1100" dirty="0" err="1" smtClean="0">
                    <a:solidFill>
                      <a:schemeClr val="bg1"/>
                    </a:solidFill>
                    <a:latin typeface="+mn-lt"/>
                  </a:rPr>
                  <a:t>monitoraggio</a:t>
                </a:r>
                <a:endParaRPr lang="en-US" sz="1100" dirty="0">
                  <a:solidFill>
                    <a:schemeClr val="bg1"/>
                  </a:solidFill>
                  <a:latin typeface="+mn-lt"/>
                </a:endParaRPr>
              </a:p>
            </p:txBody>
          </p:sp>
          <p:sp>
            <p:nvSpPr>
              <p:cNvPr id="26" name="Text Box 113"/>
              <p:cNvSpPr txBox="1">
                <a:spLocks noChangeArrowheads="1"/>
              </p:cNvSpPr>
              <p:nvPr/>
            </p:nvSpPr>
            <p:spPr bwMode="auto">
              <a:xfrm>
                <a:off x="1615" y="1447"/>
                <a:ext cx="419" cy="129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sz="1000" dirty="0" err="1" smtClean="0">
                    <a:solidFill>
                      <a:schemeClr val="bg1"/>
                    </a:solidFill>
                    <a:latin typeface="+mn-lt"/>
                  </a:rPr>
                  <a:t>rilevatori</a:t>
                </a:r>
                <a:endParaRPr lang="en-US" sz="1000" dirty="0">
                  <a:solidFill>
                    <a:schemeClr val="bg1"/>
                  </a:solidFill>
                  <a:latin typeface="+mn-lt"/>
                </a:endParaRPr>
              </a:p>
            </p:txBody>
          </p:sp>
          <p:sp>
            <p:nvSpPr>
              <p:cNvPr id="27" name="Text Box 114"/>
              <p:cNvSpPr txBox="1">
                <a:spLocks noChangeArrowheads="1"/>
              </p:cNvSpPr>
              <p:nvPr/>
            </p:nvSpPr>
            <p:spPr bwMode="auto">
              <a:xfrm>
                <a:off x="880" y="1429"/>
                <a:ext cx="467" cy="137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sz="1100" dirty="0" err="1" smtClean="0">
                    <a:solidFill>
                      <a:schemeClr val="bg1"/>
                    </a:solidFill>
                    <a:latin typeface="+mn-lt"/>
                  </a:rPr>
                  <a:t>controllo</a:t>
                </a:r>
                <a:endParaRPr lang="en-US" sz="1100" dirty="0">
                  <a:solidFill>
                    <a:schemeClr val="bg1"/>
                  </a:solidFill>
                  <a:latin typeface="+mn-lt"/>
                </a:endParaRPr>
              </a:p>
            </p:txBody>
          </p:sp>
          <p:sp>
            <p:nvSpPr>
              <p:cNvPr id="28" name="Text Box 115"/>
              <p:cNvSpPr txBox="1">
                <a:spLocks noChangeArrowheads="1"/>
              </p:cNvSpPr>
              <p:nvPr/>
            </p:nvSpPr>
            <p:spPr bwMode="auto">
              <a:xfrm>
                <a:off x="540" y="1025"/>
                <a:ext cx="600" cy="137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r>
                  <a:rPr lang="en-US" sz="1100" dirty="0" err="1" smtClean="0">
                    <a:solidFill>
                      <a:schemeClr val="bg1"/>
                    </a:solidFill>
                    <a:latin typeface="+mn-lt"/>
                  </a:rPr>
                  <a:t>Rilievi</a:t>
                </a:r>
                <a:r>
                  <a:rPr lang="en-US" sz="1100" dirty="0" smtClean="0">
                    <a:solidFill>
                      <a:schemeClr val="bg1"/>
                    </a:solidFill>
                    <a:latin typeface="+mn-lt"/>
                  </a:rPr>
                  <a:t> </a:t>
                </a:r>
                <a:r>
                  <a:rPr lang="en-US" sz="1100" dirty="0" err="1" smtClean="0">
                    <a:solidFill>
                      <a:schemeClr val="bg1"/>
                    </a:solidFill>
                    <a:latin typeface="+mn-lt"/>
                  </a:rPr>
                  <a:t>aerei</a:t>
                </a:r>
                <a:endParaRPr lang="en-US" sz="1100" dirty="0">
                  <a:solidFill>
                    <a:schemeClr val="bg1"/>
                  </a:solidFill>
                  <a:latin typeface="+mn-lt"/>
                </a:endParaRPr>
              </a:p>
            </p:txBody>
          </p:sp>
          <p:sp>
            <p:nvSpPr>
              <p:cNvPr id="29" name="Text Box 116"/>
              <p:cNvSpPr txBox="1">
                <a:spLocks noChangeArrowheads="1"/>
              </p:cNvSpPr>
              <p:nvPr/>
            </p:nvSpPr>
            <p:spPr bwMode="auto">
              <a:xfrm>
                <a:off x="1275" y="1084"/>
                <a:ext cx="388" cy="137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sz="1100" dirty="0" err="1" smtClean="0">
                    <a:solidFill>
                      <a:schemeClr val="bg1"/>
                    </a:solidFill>
                    <a:latin typeface="+mn-lt"/>
                  </a:rPr>
                  <a:t>Satelliti</a:t>
                </a:r>
                <a:endParaRPr lang="en-US" sz="1100" dirty="0">
                  <a:solidFill>
                    <a:schemeClr val="bg1"/>
                  </a:solidFill>
                  <a:latin typeface="+mn-lt"/>
                </a:endParaRPr>
              </a:p>
            </p:txBody>
          </p:sp>
          <p:sp>
            <p:nvSpPr>
              <p:cNvPr id="30" name="Text Box 117"/>
              <p:cNvSpPr txBox="1">
                <a:spLocks noChangeArrowheads="1"/>
              </p:cNvSpPr>
              <p:nvPr/>
            </p:nvSpPr>
            <p:spPr bwMode="auto">
              <a:xfrm>
                <a:off x="288" y="1650"/>
                <a:ext cx="624" cy="241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eaLnBrk="1" hangingPunct="1">
                  <a:buFontTx/>
                  <a:buChar char="-"/>
                </a:pPr>
                <a:r>
                  <a:rPr lang="en-US" sz="1200" b="0" dirty="0">
                    <a:solidFill>
                      <a:schemeClr val="bg1"/>
                    </a:solidFill>
                    <a:latin typeface="+mn-lt"/>
                  </a:rPr>
                  <a:t> </a:t>
                </a:r>
                <a:r>
                  <a:rPr lang="en-US" sz="1200" b="0" dirty="0" err="1" smtClean="0">
                    <a:solidFill>
                      <a:schemeClr val="bg1"/>
                    </a:solidFill>
                    <a:latin typeface="+mn-lt"/>
                  </a:rPr>
                  <a:t>sparsi</a:t>
                </a:r>
                <a:endParaRPr lang="en-US" sz="1200" b="0" dirty="0">
                  <a:solidFill>
                    <a:schemeClr val="bg1"/>
                  </a:solidFill>
                  <a:latin typeface="+mn-lt"/>
                </a:endParaRPr>
              </a:p>
              <a:p>
                <a:pPr eaLnBrk="1" hangingPunct="1">
                  <a:buFontTx/>
                  <a:buChar char="-"/>
                </a:pPr>
                <a:r>
                  <a:rPr lang="en-US" sz="1200" b="0" dirty="0">
                    <a:solidFill>
                      <a:schemeClr val="bg1"/>
                    </a:solidFill>
                    <a:latin typeface="+mn-lt"/>
                  </a:rPr>
                  <a:t> </a:t>
                </a:r>
                <a:r>
                  <a:rPr lang="en-US" sz="1200" b="0" dirty="0" err="1" smtClean="0">
                    <a:solidFill>
                      <a:schemeClr val="bg1"/>
                    </a:solidFill>
                    <a:latin typeface="+mn-lt"/>
                  </a:rPr>
                  <a:t>diversi</a:t>
                </a:r>
                <a:endParaRPr lang="en-US" sz="1200" b="0" dirty="0">
                  <a:solidFill>
                    <a:schemeClr val="bg1"/>
                  </a:solidFill>
                  <a:latin typeface="+mn-lt"/>
                </a:endParaRPr>
              </a:p>
            </p:txBody>
          </p:sp>
          <p:sp>
            <p:nvSpPr>
              <p:cNvPr id="31" name="Text Box 118"/>
              <p:cNvSpPr txBox="1">
                <a:spLocks noChangeArrowheads="1"/>
              </p:cNvSpPr>
              <p:nvPr/>
            </p:nvSpPr>
            <p:spPr bwMode="auto">
              <a:xfrm>
                <a:off x="1320" y="1650"/>
                <a:ext cx="720" cy="241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eaLnBrk="1" hangingPunct="1">
                  <a:buFontTx/>
                  <a:buChar char="-"/>
                </a:pPr>
                <a:r>
                  <a:rPr lang="en-US" sz="1200" b="0" dirty="0">
                    <a:solidFill>
                      <a:schemeClr val="bg1"/>
                    </a:solidFill>
                    <a:latin typeface="+mn-lt"/>
                  </a:rPr>
                  <a:t> </a:t>
                </a:r>
                <a:r>
                  <a:rPr lang="en-US" sz="1200" b="0" dirty="0" err="1" smtClean="0">
                    <a:solidFill>
                      <a:schemeClr val="bg1"/>
                    </a:solidFill>
                    <a:latin typeface="+mn-lt"/>
                  </a:rPr>
                  <a:t>mobili</a:t>
                </a:r>
                <a:r>
                  <a:rPr lang="en-US" sz="1200" b="0" dirty="0" smtClean="0">
                    <a:solidFill>
                      <a:schemeClr val="bg1"/>
                    </a:solidFill>
                    <a:latin typeface="+mn-lt"/>
                  </a:rPr>
                  <a:t>/</a:t>
                </a:r>
                <a:r>
                  <a:rPr lang="en-US" sz="1200" b="0" dirty="0" err="1" smtClean="0">
                    <a:solidFill>
                      <a:schemeClr val="bg1"/>
                    </a:solidFill>
                    <a:latin typeface="+mn-lt"/>
                  </a:rPr>
                  <a:t>fissi</a:t>
                </a:r>
                <a:endParaRPr lang="en-US" sz="1200" b="0" dirty="0">
                  <a:solidFill>
                    <a:schemeClr val="bg1"/>
                  </a:solidFill>
                  <a:latin typeface="+mn-lt"/>
                </a:endParaRPr>
              </a:p>
              <a:p>
                <a:pPr eaLnBrk="1" hangingPunct="1">
                  <a:buFontTx/>
                  <a:buChar char="-"/>
                </a:pPr>
                <a:r>
                  <a:rPr lang="en-US" sz="1200" b="0" dirty="0">
                    <a:solidFill>
                      <a:schemeClr val="bg1"/>
                    </a:solidFill>
                    <a:latin typeface="+mn-lt"/>
                  </a:rPr>
                  <a:t> </a:t>
                </a:r>
                <a:r>
                  <a:rPr lang="en-US" sz="1200" b="0" dirty="0" err="1" smtClean="0">
                    <a:solidFill>
                      <a:schemeClr val="bg1"/>
                    </a:solidFill>
                    <a:latin typeface="+mn-lt"/>
                  </a:rPr>
                  <a:t>estensibile</a:t>
                </a:r>
                <a:endParaRPr lang="en-US" sz="1200" b="0" dirty="0">
                  <a:solidFill>
                    <a:schemeClr val="bg1"/>
                  </a:solidFill>
                  <a:latin typeface="+mn-lt"/>
                </a:endParaRPr>
              </a:p>
            </p:txBody>
          </p:sp>
        </p:grpSp>
        <p:pic>
          <p:nvPicPr>
            <p:cNvPr id="5124" name="Picture 4"/>
            <p:cNvPicPr>
              <a:picLocks noChangeAspect="1" noChangeArrowheads="1"/>
            </p:cNvPicPr>
            <p:nvPr/>
          </p:nvPicPr>
          <p:blipFill>
            <a:blip r:embed="rId16" cstate="screen"/>
            <a:srcRect/>
            <a:stretch>
              <a:fillRect/>
            </a:stretch>
          </p:blipFill>
          <p:spPr bwMode="auto">
            <a:xfrm>
              <a:off x="2000232" y="2469970"/>
              <a:ext cx="428624" cy="3317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138" name="Text Box 8"/>
          <p:cNvSpPr txBox="1">
            <a:spLocks noChangeArrowheads="1"/>
          </p:cNvSpPr>
          <p:nvPr/>
        </p:nvSpPr>
        <p:spPr bwMode="auto">
          <a:xfrm>
            <a:off x="5937868" y="1245536"/>
            <a:ext cx="898003" cy="338554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</a:rPr>
              <a:t>UTENTI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39" name="Text Box 8"/>
          <p:cNvSpPr txBox="1">
            <a:spLocks noChangeArrowheads="1"/>
          </p:cNvSpPr>
          <p:nvPr/>
        </p:nvSpPr>
        <p:spPr bwMode="auto">
          <a:xfrm>
            <a:off x="260082" y="1265564"/>
            <a:ext cx="1260281" cy="338554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</a:rPr>
              <a:t>FORNITORI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40" name="Text Box 8"/>
          <p:cNvSpPr txBox="1">
            <a:spLocks noChangeArrowheads="1"/>
          </p:cNvSpPr>
          <p:nvPr/>
        </p:nvSpPr>
        <p:spPr bwMode="auto">
          <a:xfrm>
            <a:off x="231506" y="4047714"/>
            <a:ext cx="1257075" cy="338554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</a:rPr>
              <a:t>SPECIALISTI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33" name="AutoShape 133"/>
          <p:cNvSpPr>
            <a:spLocks noChangeArrowheads="1"/>
          </p:cNvSpPr>
          <p:nvPr/>
        </p:nvSpPr>
        <p:spPr bwMode="auto">
          <a:xfrm>
            <a:off x="3105160" y="2427618"/>
            <a:ext cx="2895600" cy="381000"/>
          </a:xfrm>
          <a:prstGeom prst="leftRightArrow">
            <a:avLst>
              <a:gd name="adj1" fmla="val 50000"/>
              <a:gd name="adj2" fmla="val 152000"/>
            </a:avLst>
          </a:prstGeom>
          <a:ln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132" name="AutoShape 132"/>
          <p:cNvSpPr>
            <a:spLocks noChangeArrowheads="1"/>
          </p:cNvSpPr>
          <p:nvPr/>
        </p:nvSpPr>
        <p:spPr bwMode="auto">
          <a:xfrm>
            <a:off x="3048000" y="5880460"/>
            <a:ext cx="2895600" cy="381000"/>
          </a:xfrm>
          <a:prstGeom prst="leftRightArrow">
            <a:avLst>
              <a:gd name="adj1" fmla="val 50000"/>
              <a:gd name="adj2" fmla="val 152000"/>
            </a:avLst>
          </a:prstGeom>
          <a:ln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141" name="Rettangolo 140"/>
          <p:cNvSpPr/>
          <p:nvPr/>
        </p:nvSpPr>
        <p:spPr>
          <a:xfrm>
            <a:off x="260082" y="1245536"/>
            <a:ext cx="2848382" cy="2634660"/>
          </a:xfrm>
          <a:prstGeom prst="rect">
            <a:avLst/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AutoShape 134"/>
          <p:cNvSpPr>
            <a:spLocks noChangeArrowheads="1"/>
          </p:cNvSpPr>
          <p:nvPr/>
        </p:nvSpPr>
        <p:spPr bwMode="auto">
          <a:xfrm>
            <a:off x="1474528" y="3451568"/>
            <a:ext cx="457200" cy="1000132"/>
          </a:xfrm>
          <a:prstGeom prst="upDownArrow">
            <a:avLst>
              <a:gd name="adj1" fmla="val 50000"/>
              <a:gd name="adj2" fmla="val 70000"/>
            </a:avLst>
          </a:prstGeom>
          <a:ln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eaVert" wrap="none" anchor="ctr"/>
          <a:lstStyle/>
          <a:p>
            <a:endParaRPr 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SWE: </a:t>
            </a:r>
            <a:r>
              <a:rPr lang="en-US" dirty="0" err="1" smtClean="0"/>
              <a:t>i</a:t>
            </a:r>
            <a:r>
              <a:rPr lang="en-US" dirty="0" smtClean="0"/>
              <a:t> </a:t>
            </a:r>
            <a:r>
              <a:rPr lang="en-US" dirty="0" err="1" smtClean="0"/>
              <a:t>suoi</a:t>
            </a:r>
            <a:r>
              <a:rPr lang="en-US" dirty="0" smtClean="0"/>
              <a:t> </a:t>
            </a:r>
            <a:r>
              <a:rPr lang="en-US" i="1" dirty="0" smtClean="0"/>
              <a:t>standards</a:t>
            </a:r>
            <a:endParaRPr lang="it-IT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it-IT" dirty="0" smtClean="0">
                <a:solidFill>
                  <a:srgbClr val="0070C0"/>
                </a:solidFill>
              </a:rPr>
              <a:t>SWE Common</a:t>
            </a:r>
            <a:r>
              <a:rPr lang="it-IT" dirty="0" smtClean="0">
                <a:solidFill>
                  <a:schemeClr val="bg1"/>
                </a:solidFill>
              </a:rPr>
              <a:t>: modello di dati e codifiche per i sensori.</a:t>
            </a:r>
          </a:p>
          <a:p>
            <a:r>
              <a:rPr lang="it-IT" dirty="0" err="1" smtClean="0">
                <a:solidFill>
                  <a:srgbClr val="0070C0"/>
                </a:solidFill>
              </a:rPr>
              <a:t>SensorML</a:t>
            </a:r>
            <a:r>
              <a:rPr lang="it-IT" dirty="0" smtClean="0">
                <a:solidFill>
                  <a:schemeClr val="bg1"/>
                </a:solidFill>
              </a:rPr>
              <a:t> (</a:t>
            </a:r>
            <a:r>
              <a:rPr lang="it-IT" dirty="0" err="1" smtClean="0">
                <a:solidFill>
                  <a:schemeClr val="bg1"/>
                </a:solidFill>
              </a:rPr>
              <a:t>Sensor</a:t>
            </a:r>
            <a:r>
              <a:rPr lang="it-IT" dirty="0" smtClean="0">
                <a:solidFill>
                  <a:schemeClr val="bg1"/>
                </a:solidFill>
              </a:rPr>
              <a:t> </a:t>
            </a:r>
            <a:r>
              <a:rPr lang="it-IT" dirty="0" err="1" smtClean="0">
                <a:solidFill>
                  <a:schemeClr val="bg1"/>
                </a:solidFill>
              </a:rPr>
              <a:t>model</a:t>
            </a:r>
            <a:r>
              <a:rPr lang="it-IT" dirty="0" smtClean="0">
                <a:solidFill>
                  <a:schemeClr val="bg1"/>
                </a:solidFill>
              </a:rPr>
              <a:t> </a:t>
            </a:r>
            <a:r>
              <a:rPr lang="it-IT" dirty="0" err="1" smtClean="0">
                <a:solidFill>
                  <a:schemeClr val="bg1"/>
                </a:solidFill>
              </a:rPr>
              <a:t>Language</a:t>
            </a:r>
            <a:r>
              <a:rPr lang="it-IT" dirty="0" smtClean="0">
                <a:solidFill>
                  <a:schemeClr val="bg1"/>
                </a:solidFill>
              </a:rPr>
              <a:t>): modello di dati e codifiche per i processi e le sue componenti.</a:t>
            </a:r>
          </a:p>
          <a:p>
            <a:r>
              <a:rPr lang="it-IT" dirty="0" err="1" smtClean="0">
                <a:solidFill>
                  <a:srgbClr val="0070C0"/>
                </a:solidFill>
              </a:rPr>
              <a:t>O&amp;M</a:t>
            </a:r>
            <a:r>
              <a:rPr lang="it-IT" dirty="0" smtClean="0">
                <a:solidFill>
                  <a:schemeClr val="bg1"/>
                </a:solidFill>
              </a:rPr>
              <a:t> (</a:t>
            </a:r>
            <a:r>
              <a:rPr lang="it-IT" dirty="0" err="1" smtClean="0">
                <a:solidFill>
                  <a:schemeClr val="bg1"/>
                </a:solidFill>
              </a:rPr>
              <a:t>Observation</a:t>
            </a:r>
            <a:r>
              <a:rPr lang="it-IT" dirty="0" smtClean="0">
                <a:solidFill>
                  <a:schemeClr val="bg1"/>
                </a:solidFill>
              </a:rPr>
              <a:t> and </a:t>
            </a:r>
            <a:r>
              <a:rPr lang="it-IT" dirty="0" err="1" smtClean="0">
                <a:solidFill>
                  <a:schemeClr val="bg1"/>
                </a:solidFill>
              </a:rPr>
              <a:t>Measurements</a:t>
            </a:r>
            <a:r>
              <a:rPr lang="it-IT" dirty="0" smtClean="0">
                <a:solidFill>
                  <a:schemeClr val="bg1"/>
                </a:solidFill>
              </a:rPr>
              <a:t>): modello di dati e codifiche per le osservazioni e le misure. </a:t>
            </a:r>
          </a:p>
          <a:p>
            <a:r>
              <a:rPr lang="it-IT" dirty="0" smtClean="0">
                <a:solidFill>
                  <a:srgbClr val="0070C0"/>
                </a:solidFill>
              </a:rPr>
              <a:t>SOS</a:t>
            </a:r>
            <a:r>
              <a:rPr lang="it-IT" dirty="0" smtClean="0">
                <a:solidFill>
                  <a:schemeClr val="bg1"/>
                </a:solidFill>
              </a:rPr>
              <a:t> (</a:t>
            </a:r>
            <a:r>
              <a:rPr lang="it-IT" dirty="0" err="1" smtClean="0">
                <a:solidFill>
                  <a:schemeClr val="bg1"/>
                </a:solidFill>
              </a:rPr>
              <a:t>Sensor</a:t>
            </a:r>
            <a:r>
              <a:rPr lang="it-IT" dirty="0" smtClean="0">
                <a:solidFill>
                  <a:schemeClr val="bg1"/>
                </a:solidFill>
              </a:rPr>
              <a:t> </a:t>
            </a:r>
            <a:r>
              <a:rPr lang="it-IT" dirty="0" err="1" smtClean="0">
                <a:solidFill>
                  <a:schemeClr val="bg1"/>
                </a:solidFill>
              </a:rPr>
              <a:t>Observation</a:t>
            </a:r>
            <a:r>
              <a:rPr lang="it-IT" dirty="0" smtClean="0">
                <a:solidFill>
                  <a:schemeClr val="bg1"/>
                </a:solidFill>
              </a:rPr>
              <a:t> Service): modello ed interfaccia per la distribuzione di informazioni ed osservazioni.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SWE: </a:t>
            </a:r>
            <a:r>
              <a:rPr lang="en-US" dirty="0" err="1" smtClean="0"/>
              <a:t>i</a:t>
            </a:r>
            <a:r>
              <a:rPr lang="en-US" dirty="0" smtClean="0"/>
              <a:t> </a:t>
            </a:r>
            <a:r>
              <a:rPr lang="en-US" dirty="0" err="1" smtClean="0"/>
              <a:t>suoi</a:t>
            </a:r>
            <a:r>
              <a:rPr lang="en-US" dirty="0" smtClean="0"/>
              <a:t> </a:t>
            </a:r>
            <a:r>
              <a:rPr lang="en-US" i="1" dirty="0" smtClean="0"/>
              <a:t>standards</a:t>
            </a:r>
            <a:endParaRPr lang="it-IT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it-IT" dirty="0" smtClean="0">
                <a:solidFill>
                  <a:srgbClr val="0070C0"/>
                </a:solidFill>
              </a:rPr>
              <a:t>SPS</a:t>
            </a:r>
            <a:r>
              <a:rPr lang="it-IT" dirty="0" smtClean="0">
                <a:solidFill>
                  <a:schemeClr val="bg1"/>
                </a:solidFill>
              </a:rPr>
              <a:t> (</a:t>
            </a:r>
            <a:r>
              <a:rPr lang="it-IT" dirty="0" err="1" smtClean="0">
                <a:solidFill>
                  <a:schemeClr val="bg1"/>
                </a:solidFill>
              </a:rPr>
              <a:t>Sensor</a:t>
            </a:r>
            <a:r>
              <a:rPr lang="it-IT" dirty="0" smtClean="0">
                <a:solidFill>
                  <a:schemeClr val="bg1"/>
                </a:solidFill>
              </a:rPr>
              <a:t> Planning Service): modello ed interfaccia per l’esecuzione di operazioni da parte dei sensori.</a:t>
            </a:r>
          </a:p>
          <a:p>
            <a:r>
              <a:rPr lang="it-IT" dirty="0" smtClean="0">
                <a:solidFill>
                  <a:srgbClr val="0070C0"/>
                </a:solidFill>
              </a:rPr>
              <a:t>SAS</a:t>
            </a:r>
            <a:r>
              <a:rPr lang="it-IT" dirty="0" smtClean="0">
                <a:solidFill>
                  <a:schemeClr val="bg1"/>
                </a:solidFill>
              </a:rPr>
              <a:t> (</a:t>
            </a:r>
            <a:r>
              <a:rPr lang="it-IT" dirty="0" err="1" smtClean="0">
                <a:solidFill>
                  <a:schemeClr val="bg1"/>
                </a:solidFill>
              </a:rPr>
              <a:t>Sensor</a:t>
            </a:r>
            <a:r>
              <a:rPr lang="it-IT" dirty="0" smtClean="0">
                <a:solidFill>
                  <a:schemeClr val="bg1"/>
                </a:solidFill>
              </a:rPr>
              <a:t> </a:t>
            </a:r>
            <a:r>
              <a:rPr lang="it-IT" dirty="0" err="1" smtClean="0">
                <a:solidFill>
                  <a:schemeClr val="bg1"/>
                </a:solidFill>
              </a:rPr>
              <a:t>Alert</a:t>
            </a:r>
            <a:r>
              <a:rPr lang="it-IT" dirty="0" smtClean="0">
                <a:solidFill>
                  <a:schemeClr val="bg1"/>
                </a:solidFill>
              </a:rPr>
              <a:t> Service): modello ed interfaccia per la notifica ad utenti registrati di informazioni legate ad un evento d’interesse basata sulla valutazione continua di osservazioni di sensori.</a:t>
            </a:r>
          </a:p>
          <a:p>
            <a:r>
              <a:rPr lang="it-IT" dirty="0" smtClean="0">
                <a:solidFill>
                  <a:srgbClr val="0070C0"/>
                </a:solidFill>
              </a:rPr>
              <a:t>WNS</a:t>
            </a:r>
            <a:r>
              <a:rPr lang="it-IT" dirty="0" smtClean="0">
                <a:solidFill>
                  <a:schemeClr val="bg1"/>
                </a:solidFill>
              </a:rPr>
              <a:t> (Web </a:t>
            </a:r>
            <a:r>
              <a:rPr lang="it-IT" dirty="0" err="1" smtClean="0">
                <a:solidFill>
                  <a:schemeClr val="bg1"/>
                </a:solidFill>
              </a:rPr>
              <a:t>Notification</a:t>
            </a:r>
            <a:r>
              <a:rPr lang="it-IT" dirty="0" smtClean="0">
                <a:solidFill>
                  <a:schemeClr val="bg1"/>
                </a:solidFill>
              </a:rPr>
              <a:t> Service): modello ed interfaccia per la notifica ad utenti registrati di informazioni tramite diversi protocolli così come scelto dell’utente.</a:t>
            </a:r>
            <a:endParaRPr lang="it-IT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Sensor</a:t>
            </a:r>
            <a:r>
              <a:rPr lang="it-IT" dirty="0" smtClean="0"/>
              <a:t> </a:t>
            </a:r>
            <a:r>
              <a:rPr lang="it-IT" dirty="0" err="1" smtClean="0"/>
              <a:t>Observation</a:t>
            </a:r>
            <a:r>
              <a:rPr lang="it-IT" dirty="0" smtClean="0"/>
              <a:t> Service</a:t>
            </a:r>
            <a:endParaRPr lang="it-I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smtClean="0">
                <a:solidFill>
                  <a:schemeClr val="bg1"/>
                </a:solidFill>
              </a:rPr>
              <a:t>L’SOS è un’interfaccia per accedere a dati rilevati da sensori. Questa prevede un servizio Web capace di rispondere a richieste di dati e informazioni di sensori secondo le specifiche riportate nel documento “OGC 06-009r6” (SOS versione 1.0)</a:t>
            </a:r>
            <a:endParaRPr lang="it-IT" dirty="0">
              <a:solidFill>
                <a:schemeClr val="bg1"/>
              </a:solidFill>
            </a:endParaRPr>
          </a:p>
        </p:txBody>
      </p:sp>
      <p:pic>
        <p:nvPicPr>
          <p:cNvPr id="4" name="Picture 4" descr="right_arrow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152649" y="4075058"/>
            <a:ext cx="1238104" cy="1238104"/>
          </a:xfrm>
          <a:prstGeom prst="rect">
            <a:avLst/>
          </a:prstGeom>
        </p:spPr>
      </p:pic>
      <p:grpSp>
        <p:nvGrpSpPr>
          <p:cNvPr id="5" name="Group 12"/>
          <p:cNvGrpSpPr/>
          <p:nvPr/>
        </p:nvGrpSpPr>
        <p:grpSpPr>
          <a:xfrm>
            <a:off x="3428992" y="4036886"/>
            <a:ext cx="2295557" cy="2321072"/>
            <a:chOff x="3000364" y="3465382"/>
            <a:chExt cx="2295557" cy="2321072"/>
          </a:xfrm>
        </p:grpSpPr>
        <p:sp>
          <p:nvSpPr>
            <p:cNvPr id="6" name="Oval 11"/>
            <p:cNvSpPr/>
            <p:nvPr/>
          </p:nvSpPr>
          <p:spPr>
            <a:xfrm rot="16200000">
              <a:off x="2987607" y="3478139"/>
              <a:ext cx="2321072" cy="229555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prstTxWarp prst="textCircle">
                <a:avLst/>
              </a:prstTxWarp>
            </a:bodyPr>
            <a:lstStyle/>
            <a:p>
              <a:pPr algn="ctr"/>
              <a:r>
                <a:rPr lang="en-US" dirty="0" smtClean="0"/>
                <a:t>Sensor Observation Service</a:t>
              </a:r>
            </a:p>
          </p:txBody>
        </p:sp>
        <p:pic>
          <p:nvPicPr>
            <p:cNvPr id="7" name="Picture 5" descr="Network-iDisk-icon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75915" y="3929066"/>
              <a:ext cx="1653040" cy="1653040"/>
            </a:xfrm>
            <a:prstGeom prst="rect">
              <a:avLst/>
            </a:prstGeom>
          </p:spPr>
        </p:pic>
      </p:grpSp>
      <p:pic>
        <p:nvPicPr>
          <p:cNvPr id="8" name="Picture 6" descr="right_arrow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834226" y="4146495"/>
            <a:ext cx="1238104" cy="1238104"/>
          </a:xfrm>
          <a:prstGeom prst="rect">
            <a:avLst/>
          </a:prstGeom>
        </p:spPr>
      </p:pic>
      <p:pic>
        <p:nvPicPr>
          <p:cNvPr id="9" name="Picture 8" descr="right_arrow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10800000">
            <a:off x="2071671" y="4976978"/>
            <a:ext cx="1238104" cy="1238104"/>
          </a:xfrm>
          <a:prstGeom prst="rect">
            <a:avLst/>
          </a:prstGeom>
        </p:spPr>
      </p:pic>
      <p:pic>
        <p:nvPicPr>
          <p:cNvPr id="10" name="Picture 9" descr="right_arrow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10800000">
            <a:off x="5753248" y="5048415"/>
            <a:ext cx="1238104" cy="1238104"/>
          </a:xfrm>
          <a:prstGeom prst="rect">
            <a:avLst/>
          </a:prstGeom>
        </p:spPr>
      </p:pic>
      <p:pic>
        <p:nvPicPr>
          <p:cNvPr id="11" name="Picture 10" descr="user-group-icon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143768" y="4286256"/>
            <a:ext cx="1857388" cy="1857388"/>
          </a:xfrm>
          <a:prstGeom prst="rect">
            <a:avLst/>
          </a:prstGeom>
        </p:spPr>
      </p:pic>
      <p:pic>
        <p:nvPicPr>
          <p:cNvPr id="12" name="Picture 13" descr="camcorder-icon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2844" y="4214818"/>
            <a:ext cx="1928826" cy="192882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egnaposto contenuto 3" descr="procedure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642910" y="1696357"/>
            <a:ext cx="1571636" cy="1489638"/>
          </a:xfrm>
        </p:spPr>
      </p:pic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Elementi</a:t>
            </a:r>
            <a:r>
              <a:rPr lang="en-US" dirty="0" smtClean="0"/>
              <a:t> </a:t>
            </a:r>
            <a:r>
              <a:rPr lang="en-US" dirty="0" err="1" smtClean="0"/>
              <a:t>chiave</a:t>
            </a:r>
            <a:r>
              <a:rPr lang="en-US" dirty="0" smtClean="0"/>
              <a:t> </a:t>
            </a:r>
            <a:r>
              <a:rPr lang="en-US" dirty="0" err="1" smtClean="0"/>
              <a:t>dell’SOS</a:t>
            </a:r>
            <a:endParaRPr lang="en-US" dirty="0"/>
          </a:p>
        </p:txBody>
      </p:sp>
      <p:sp>
        <p:nvSpPr>
          <p:cNvPr id="5" name="CasellaDiTesto 4"/>
          <p:cNvSpPr txBox="1"/>
          <p:nvPr/>
        </p:nvSpPr>
        <p:spPr>
          <a:xfrm>
            <a:off x="642910" y="1285860"/>
            <a:ext cx="17091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latin typeface="+mn-lt"/>
              </a:rPr>
              <a:t>Procedure</a:t>
            </a:r>
            <a:endParaRPr lang="en-US" sz="2800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6" name="Immagine 5" descr="offering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429402" y="1339167"/>
            <a:ext cx="2143125" cy="2133600"/>
          </a:xfrm>
          <a:prstGeom prst="rect">
            <a:avLst/>
          </a:prstGeom>
        </p:spPr>
      </p:pic>
      <p:sp>
        <p:nvSpPr>
          <p:cNvPr id="7" name="CasellaDiTesto 6"/>
          <p:cNvSpPr txBox="1"/>
          <p:nvPr/>
        </p:nvSpPr>
        <p:spPr>
          <a:xfrm>
            <a:off x="7215220" y="1071546"/>
            <a:ext cx="15776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latin typeface="+mn-lt"/>
              </a:rPr>
              <a:t>Offerings</a:t>
            </a:r>
            <a:endParaRPr lang="en-US" sz="2800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8" name="Immagine 7" descr="offering.jpg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00907" y="1878926"/>
            <a:ext cx="2143125" cy="2133600"/>
          </a:xfrm>
          <a:prstGeom prst="rect">
            <a:avLst/>
          </a:prstGeom>
        </p:spPr>
      </p:pic>
      <p:pic>
        <p:nvPicPr>
          <p:cNvPr id="9" name="Immagine 8" descr="phenomena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71472" y="4010044"/>
            <a:ext cx="2143125" cy="2133600"/>
          </a:xfrm>
          <a:prstGeom prst="rect">
            <a:avLst/>
          </a:prstGeom>
        </p:spPr>
      </p:pic>
      <p:sp>
        <p:nvSpPr>
          <p:cNvPr id="10" name="CasellaDiTesto 9"/>
          <p:cNvSpPr txBox="1"/>
          <p:nvPr/>
        </p:nvSpPr>
        <p:spPr>
          <a:xfrm>
            <a:off x="214282" y="3629700"/>
            <a:ext cx="30844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 smtClean="0">
                <a:solidFill>
                  <a:schemeClr val="bg1"/>
                </a:solidFill>
                <a:latin typeface="+mn-lt"/>
              </a:rPr>
              <a:t>ObservedProperties</a:t>
            </a:r>
            <a:endParaRPr lang="en-US" sz="2800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11" name="Immagine 10" descr="observation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428992" y="2690478"/>
            <a:ext cx="2143125" cy="2143125"/>
          </a:xfrm>
          <a:prstGeom prst="rect">
            <a:avLst/>
          </a:prstGeom>
        </p:spPr>
      </p:pic>
      <p:sp>
        <p:nvSpPr>
          <p:cNvPr id="12" name="CasellaDiTesto 11"/>
          <p:cNvSpPr txBox="1"/>
          <p:nvPr/>
        </p:nvSpPr>
        <p:spPr>
          <a:xfrm>
            <a:off x="3910821" y="2477152"/>
            <a:ext cx="20185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latin typeface="+mn-lt"/>
              </a:rPr>
              <a:t>Observation</a:t>
            </a:r>
            <a:endParaRPr lang="en-US" sz="2800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13" name="Immagine 12" descr="where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357969" y="5029223"/>
            <a:ext cx="2714625" cy="1685925"/>
          </a:xfrm>
          <a:prstGeom prst="rect">
            <a:avLst/>
          </a:prstGeom>
        </p:spPr>
      </p:pic>
      <p:sp>
        <p:nvSpPr>
          <p:cNvPr id="14" name="CasellaDiTesto 13"/>
          <p:cNvSpPr txBox="1"/>
          <p:nvPr/>
        </p:nvSpPr>
        <p:spPr>
          <a:xfrm>
            <a:off x="6233355" y="4530723"/>
            <a:ext cx="28392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 smtClean="0">
                <a:solidFill>
                  <a:schemeClr val="bg1"/>
                </a:solidFill>
                <a:latin typeface="+mn-lt"/>
              </a:rPr>
              <a:t>FeatureOfInterest</a:t>
            </a:r>
            <a:endParaRPr lang="en-US" sz="28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5" name="Freccia bidirezionale orizzontale 14"/>
          <p:cNvSpPr/>
          <p:nvPr/>
        </p:nvSpPr>
        <p:spPr>
          <a:xfrm rot="1884422">
            <a:off x="2714597" y="2643182"/>
            <a:ext cx="1285899" cy="523220"/>
          </a:xfrm>
          <a:prstGeom prst="leftRightArrow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ccia bidirezionale orizzontale 15"/>
          <p:cNvSpPr/>
          <p:nvPr/>
        </p:nvSpPr>
        <p:spPr>
          <a:xfrm rot="20022085">
            <a:off x="2439902" y="4449640"/>
            <a:ext cx="1285899" cy="523220"/>
          </a:xfrm>
          <a:prstGeom prst="leftRightArrow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ccia bidirezionale orizzontale 16"/>
          <p:cNvSpPr/>
          <p:nvPr/>
        </p:nvSpPr>
        <p:spPr>
          <a:xfrm rot="20022085">
            <a:off x="5572142" y="2924385"/>
            <a:ext cx="1285899" cy="523220"/>
          </a:xfrm>
          <a:prstGeom prst="leftRightArrow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ccia bidirezionale orizzontale 17"/>
          <p:cNvSpPr/>
          <p:nvPr/>
        </p:nvSpPr>
        <p:spPr>
          <a:xfrm rot="2003073">
            <a:off x="5143481" y="4667588"/>
            <a:ext cx="1285899" cy="523220"/>
          </a:xfrm>
          <a:prstGeom prst="leftRightArrow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Sensor</a:t>
            </a:r>
            <a:r>
              <a:rPr lang="it-IT" dirty="0" smtClean="0"/>
              <a:t> </a:t>
            </a:r>
            <a:r>
              <a:rPr lang="it-IT" dirty="0" err="1" smtClean="0"/>
              <a:t>Observation</a:t>
            </a:r>
            <a:r>
              <a:rPr lang="it-IT" dirty="0" smtClean="0"/>
              <a:t> Service</a:t>
            </a:r>
            <a:endParaRPr lang="it-I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4422"/>
            <a:ext cx="8258204" cy="828667"/>
          </a:xfrm>
        </p:spPr>
        <p:txBody>
          <a:bodyPr>
            <a:normAutofit fontScale="92500"/>
          </a:bodyPr>
          <a:lstStyle/>
          <a:p>
            <a:pPr>
              <a:buNone/>
            </a:pPr>
            <a:r>
              <a:rPr lang="it-IT" dirty="0" smtClean="0">
                <a:solidFill>
                  <a:schemeClr val="bg1"/>
                </a:solidFill>
              </a:rPr>
              <a:t>Le possibili richieste supportate da un SOS sono:</a:t>
            </a:r>
          </a:p>
        </p:txBody>
      </p:sp>
      <p:sp>
        <p:nvSpPr>
          <p:cNvPr id="4" name="Rectangle 3"/>
          <p:cNvSpPr/>
          <p:nvPr/>
        </p:nvSpPr>
        <p:spPr>
          <a:xfrm>
            <a:off x="71406" y="4809192"/>
            <a:ext cx="3857652" cy="1477328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buNone/>
            </a:pPr>
            <a:r>
              <a:rPr lang="it-IT" sz="3000" dirty="0" smtClean="0">
                <a:solidFill>
                  <a:schemeClr val="bg1"/>
                </a:solidFill>
                <a:latin typeface="+mn-lt"/>
              </a:rPr>
              <a:t>(</a:t>
            </a:r>
            <a:r>
              <a:rPr lang="it-IT" sz="3000" i="1" dirty="0" err="1" smtClean="0">
                <a:solidFill>
                  <a:schemeClr val="bg1"/>
                </a:solidFill>
                <a:latin typeface="+mn-lt"/>
              </a:rPr>
              <a:t>transactional</a:t>
            </a:r>
            <a:r>
              <a:rPr lang="it-IT" sz="3000" i="1" dirty="0" smtClean="0">
                <a:solidFill>
                  <a:schemeClr val="bg1"/>
                </a:solidFill>
                <a:latin typeface="+mn-lt"/>
              </a:rPr>
              <a:t> </a:t>
            </a:r>
            <a:r>
              <a:rPr lang="it-IT" sz="3000" i="1" dirty="0" err="1" smtClean="0">
                <a:solidFill>
                  <a:schemeClr val="bg1"/>
                </a:solidFill>
                <a:latin typeface="+mn-lt"/>
              </a:rPr>
              <a:t>profile</a:t>
            </a:r>
            <a:r>
              <a:rPr lang="it-IT" sz="3000" dirty="0" smtClean="0">
                <a:solidFill>
                  <a:schemeClr val="bg1"/>
                </a:solidFill>
                <a:latin typeface="+mn-lt"/>
              </a:rPr>
              <a:t>)</a:t>
            </a:r>
          </a:p>
          <a:p>
            <a:pPr marL="514350" indent="-514350">
              <a:buNone/>
            </a:pPr>
            <a:r>
              <a:rPr lang="it-IT" sz="3000" dirty="0" smtClean="0">
                <a:solidFill>
                  <a:srgbClr val="00B050"/>
                </a:solidFill>
                <a:latin typeface="+mn-lt"/>
              </a:rPr>
              <a:t>4. </a:t>
            </a:r>
            <a:r>
              <a:rPr lang="it-IT" sz="3000" dirty="0" err="1" smtClean="0">
                <a:solidFill>
                  <a:srgbClr val="00B050"/>
                </a:solidFill>
                <a:latin typeface="+mn-lt"/>
              </a:rPr>
              <a:t>RegisterSensor</a:t>
            </a:r>
            <a:endParaRPr lang="it-IT" sz="3000" dirty="0" smtClean="0">
              <a:solidFill>
                <a:srgbClr val="00B050"/>
              </a:solidFill>
              <a:latin typeface="+mn-lt"/>
            </a:endParaRPr>
          </a:p>
          <a:p>
            <a:pPr marL="514350" indent="-514350">
              <a:buNone/>
            </a:pPr>
            <a:r>
              <a:rPr lang="it-IT" sz="3000" dirty="0" smtClean="0">
                <a:solidFill>
                  <a:srgbClr val="00B050"/>
                </a:solidFill>
                <a:latin typeface="+mn-lt"/>
              </a:rPr>
              <a:t>5. </a:t>
            </a:r>
            <a:r>
              <a:rPr lang="it-IT" sz="3000" dirty="0" err="1" smtClean="0">
                <a:solidFill>
                  <a:srgbClr val="00B050"/>
                </a:solidFill>
                <a:latin typeface="+mn-lt"/>
              </a:rPr>
              <a:t>InsertObservation</a:t>
            </a:r>
            <a:endParaRPr lang="it-IT" sz="3000" dirty="0" smtClean="0">
              <a:solidFill>
                <a:srgbClr val="00B050"/>
              </a:solidFill>
              <a:latin typeface="+mn-lt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1406" y="2143116"/>
            <a:ext cx="3857652" cy="2215991"/>
          </a:xfrm>
          <a:prstGeom prst="rect">
            <a:avLst/>
          </a:prstGeom>
          <a:ln>
            <a:solidFill>
              <a:schemeClr val="accent4"/>
            </a:solidFill>
          </a:ln>
        </p:spPr>
        <p:txBody>
          <a:bodyPr wrap="square">
            <a:spAutoFit/>
          </a:bodyPr>
          <a:lstStyle/>
          <a:p>
            <a:pPr marL="342900" lvl="0" indent="-342900">
              <a:spcBef>
                <a:spcPct val="20000"/>
              </a:spcBef>
            </a:pPr>
            <a:r>
              <a:rPr lang="it-IT" sz="3000" dirty="0">
                <a:solidFill>
                  <a:schemeClr val="bg1"/>
                </a:solidFill>
                <a:latin typeface="+mn-lt"/>
              </a:rPr>
              <a:t>(</a:t>
            </a:r>
            <a:r>
              <a:rPr lang="it-IT" sz="3000" i="1" dirty="0" err="1">
                <a:solidFill>
                  <a:schemeClr val="bg1"/>
                </a:solidFill>
                <a:latin typeface="+mn-lt"/>
              </a:rPr>
              <a:t>core</a:t>
            </a:r>
            <a:r>
              <a:rPr lang="it-IT" sz="3000" i="1" dirty="0">
                <a:solidFill>
                  <a:schemeClr val="bg1"/>
                </a:solidFill>
                <a:latin typeface="+mn-lt"/>
              </a:rPr>
              <a:t> </a:t>
            </a:r>
            <a:r>
              <a:rPr lang="it-IT" sz="3000" i="1" dirty="0" err="1">
                <a:solidFill>
                  <a:schemeClr val="bg1"/>
                </a:solidFill>
                <a:latin typeface="+mn-lt"/>
              </a:rPr>
              <a:t>profile</a:t>
            </a:r>
            <a:r>
              <a:rPr lang="it-IT" sz="3000" dirty="0">
                <a:solidFill>
                  <a:schemeClr val="bg1"/>
                </a:solidFill>
                <a:latin typeface="+mn-lt"/>
              </a:rPr>
              <a:t>)</a:t>
            </a:r>
          </a:p>
          <a:p>
            <a:pPr marL="514350" lvl="0" indent="-514350">
              <a:spcBef>
                <a:spcPct val="20000"/>
              </a:spcBef>
            </a:pPr>
            <a:r>
              <a:rPr lang="it-IT" sz="3000" dirty="0" smtClean="0">
                <a:solidFill>
                  <a:srgbClr val="00B050"/>
                </a:solidFill>
                <a:latin typeface="+mn-lt"/>
              </a:rPr>
              <a:t>1. </a:t>
            </a:r>
            <a:r>
              <a:rPr lang="it-IT" sz="3000" dirty="0" err="1" smtClean="0">
                <a:solidFill>
                  <a:srgbClr val="00B050"/>
                </a:solidFill>
                <a:latin typeface="+mn-lt"/>
              </a:rPr>
              <a:t>GetCapabilities</a:t>
            </a:r>
            <a:endParaRPr lang="it-IT" sz="3000" dirty="0" smtClean="0">
              <a:solidFill>
                <a:srgbClr val="00B050"/>
              </a:solidFill>
              <a:latin typeface="+mn-lt"/>
            </a:endParaRPr>
          </a:p>
          <a:p>
            <a:pPr marL="514350" lvl="0" indent="-514350">
              <a:spcBef>
                <a:spcPct val="20000"/>
              </a:spcBef>
            </a:pPr>
            <a:r>
              <a:rPr lang="it-IT" sz="3000" dirty="0" smtClean="0">
                <a:solidFill>
                  <a:srgbClr val="00B050"/>
                </a:solidFill>
                <a:latin typeface="+mn-lt"/>
              </a:rPr>
              <a:t>2</a:t>
            </a:r>
            <a:r>
              <a:rPr lang="it-IT" sz="3000" dirty="0">
                <a:solidFill>
                  <a:srgbClr val="00B050"/>
                </a:solidFill>
                <a:latin typeface="+mn-lt"/>
              </a:rPr>
              <a:t>. </a:t>
            </a:r>
            <a:r>
              <a:rPr lang="it-IT" sz="3000" dirty="0" err="1" smtClean="0">
                <a:solidFill>
                  <a:srgbClr val="00B050"/>
                </a:solidFill>
                <a:latin typeface="+mn-lt"/>
              </a:rPr>
              <a:t>DescribeSensor</a:t>
            </a:r>
            <a:endParaRPr lang="it-IT" sz="3000" dirty="0" smtClean="0">
              <a:solidFill>
                <a:srgbClr val="00B050"/>
              </a:solidFill>
              <a:latin typeface="+mn-lt"/>
            </a:endParaRPr>
          </a:p>
          <a:p>
            <a:pPr marL="514350" lvl="0" indent="-514350">
              <a:spcBef>
                <a:spcPct val="20000"/>
              </a:spcBef>
            </a:pPr>
            <a:r>
              <a:rPr lang="it-IT" sz="3000" dirty="0" smtClean="0">
                <a:solidFill>
                  <a:srgbClr val="00B050"/>
                </a:solidFill>
                <a:latin typeface="+mn-lt"/>
              </a:rPr>
              <a:t>3</a:t>
            </a:r>
            <a:r>
              <a:rPr lang="it-IT" sz="3000" dirty="0">
                <a:solidFill>
                  <a:srgbClr val="00B050"/>
                </a:solidFill>
                <a:latin typeface="+mn-lt"/>
              </a:rPr>
              <a:t>. </a:t>
            </a:r>
            <a:r>
              <a:rPr lang="it-IT" sz="3000" dirty="0" err="1">
                <a:solidFill>
                  <a:srgbClr val="00B050"/>
                </a:solidFill>
                <a:latin typeface="+mn-lt"/>
              </a:rPr>
              <a:t>GetObservation</a:t>
            </a:r>
            <a:endParaRPr lang="it-IT" sz="3000" dirty="0">
              <a:solidFill>
                <a:srgbClr val="00B050"/>
              </a:solidFill>
              <a:latin typeface="+mn-lt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000496" y="2285992"/>
            <a:ext cx="5072066" cy="3785652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514350" lvl="0" indent="-514350"/>
            <a:r>
              <a:rPr lang="it-IT" sz="3000" dirty="0">
                <a:solidFill>
                  <a:schemeClr val="bg1"/>
                </a:solidFill>
                <a:latin typeface="+mn-lt"/>
              </a:rPr>
              <a:t>(</a:t>
            </a:r>
            <a:r>
              <a:rPr lang="it-IT" sz="3000" i="1" dirty="0" err="1">
                <a:solidFill>
                  <a:schemeClr val="bg1"/>
                </a:solidFill>
                <a:latin typeface="+mn-lt"/>
              </a:rPr>
              <a:t>enhanced</a:t>
            </a:r>
            <a:r>
              <a:rPr lang="it-IT" sz="3000" i="1" dirty="0">
                <a:solidFill>
                  <a:schemeClr val="bg1"/>
                </a:solidFill>
                <a:latin typeface="+mn-lt"/>
              </a:rPr>
              <a:t> </a:t>
            </a:r>
            <a:r>
              <a:rPr lang="it-IT" sz="3000" i="1" dirty="0" err="1">
                <a:solidFill>
                  <a:schemeClr val="bg1"/>
                </a:solidFill>
                <a:latin typeface="+mn-lt"/>
              </a:rPr>
              <a:t>profile</a:t>
            </a:r>
            <a:r>
              <a:rPr lang="it-IT" sz="3000" dirty="0">
                <a:solidFill>
                  <a:schemeClr val="bg1"/>
                </a:solidFill>
                <a:latin typeface="+mn-lt"/>
              </a:rPr>
              <a:t>)</a:t>
            </a:r>
          </a:p>
          <a:p>
            <a:pPr marL="514350" lvl="0" indent="-514350"/>
            <a:r>
              <a:rPr lang="it-IT" sz="3000" dirty="0">
                <a:solidFill>
                  <a:srgbClr val="00B050"/>
                </a:solidFill>
                <a:latin typeface="+mn-lt"/>
              </a:rPr>
              <a:t>6. </a:t>
            </a:r>
            <a:r>
              <a:rPr lang="it-IT" sz="3000" dirty="0" err="1">
                <a:solidFill>
                  <a:srgbClr val="00B050"/>
                </a:solidFill>
                <a:latin typeface="+mn-lt"/>
              </a:rPr>
              <a:t>GetFeatureOfInterest</a:t>
            </a:r>
            <a:endParaRPr lang="it-IT" sz="3000" dirty="0">
              <a:solidFill>
                <a:srgbClr val="00B050"/>
              </a:solidFill>
              <a:latin typeface="+mn-lt"/>
            </a:endParaRPr>
          </a:p>
          <a:p>
            <a:pPr marL="514350" lvl="0" indent="-514350"/>
            <a:r>
              <a:rPr lang="it-IT" sz="3000" dirty="0">
                <a:solidFill>
                  <a:srgbClr val="00B050"/>
                </a:solidFill>
                <a:latin typeface="+mn-lt"/>
              </a:rPr>
              <a:t>7. </a:t>
            </a:r>
            <a:r>
              <a:rPr lang="it-IT" sz="3000" dirty="0" smtClean="0">
                <a:solidFill>
                  <a:srgbClr val="00B050"/>
                </a:solidFill>
                <a:latin typeface="+mn-lt"/>
              </a:rPr>
              <a:t>GetResult</a:t>
            </a:r>
            <a:endParaRPr lang="it-IT" sz="3000" dirty="0">
              <a:solidFill>
                <a:srgbClr val="00B050"/>
              </a:solidFill>
              <a:latin typeface="+mn-lt"/>
            </a:endParaRPr>
          </a:p>
          <a:p>
            <a:pPr marL="514350" lvl="0" indent="-514350"/>
            <a:r>
              <a:rPr lang="it-IT" sz="3000" dirty="0">
                <a:solidFill>
                  <a:srgbClr val="00B050"/>
                </a:solidFill>
                <a:latin typeface="+mn-lt"/>
              </a:rPr>
              <a:t>8. </a:t>
            </a:r>
            <a:r>
              <a:rPr lang="it-IT" sz="3000" dirty="0" smtClean="0">
                <a:solidFill>
                  <a:srgbClr val="00B050"/>
                </a:solidFill>
                <a:latin typeface="+mn-lt"/>
              </a:rPr>
              <a:t>GetObservationByID</a:t>
            </a:r>
          </a:p>
          <a:p>
            <a:pPr marL="514350" lvl="0" indent="-514350"/>
            <a:r>
              <a:rPr lang="it-IT" sz="3000" dirty="0" smtClean="0">
                <a:solidFill>
                  <a:srgbClr val="00B050"/>
                </a:solidFill>
                <a:latin typeface="+mn-lt"/>
              </a:rPr>
              <a:t>9. GetFeatureOfInterestTime</a:t>
            </a:r>
          </a:p>
          <a:p>
            <a:pPr marL="514350" lvl="0" indent="-514350"/>
            <a:r>
              <a:rPr lang="it-IT" sz="3000" dirty="0" smtClean="0">
                <a:solidFill>
                  <a:srgbClr val="00B050"/>
                </a:solidFill>
                <a:latin typeface="+mn-lt"/>
              </a:rPr>
              <a:t>10. DescribeFeatureType</a:t>
            </a:r>
          </a:p>
          <a:p>
            <a:pPr marL="514350" lvl="0" indent="-514350"/>
            <a:r>
              <a:rPr lang="it-IT" sz="3000" dirty="0" smtClean="0">
                <a:solidFill>
                  <a:srgbClr val="00B050"/>
                </a:solidFill>
                <a:latin typeface="+mn-lt"/>
              </a:rPr>
              <a:t>11. DescribeObservationType</a:t>
            </a:r>
          </a:p>
          <a:p>
            <a:pPr marL="514350" lvl="0" indent="-514350"/>
            <a:r>
              <a:rPr lang="it-IT" sz="3000" dirty="0" smtClean="0">
                <a:solidFill>
                  <a:srgbClr val="00B050"/>
                </a:solidFill>
                <a:latin typeface="+mn-lt"/>
              </a:rPr>
              <a:t>12. DescribeResultModel</a:t>
            </a:r>
            <a:endParaRPr lang="it-IT" sz="3000" dirty="0">
              <a:solidFill>
                <a:srgbClr val="00B050"/>
              </a:solidFill>
              <a:latin typeface="+mn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1406" y="1785926"/>
            <a:ext cx="1344599" cy="369332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it-IT" dirty="0" smtClean="0"/>
              <a:t>Obbligatorie</a:t>
            </a:r>
            <a:endParaRPr lang="it-IT" dirty="0"/>
          </a:p>
        </p:txBody>
      </p:sp>
      <p:sp>
        <p:nvSpPr>
          <p:cNvPr id="8" name="TextBox 7"/>
          <p:cNvSpPr txBox="1"/>
          <p:nvPr/>
        </p:nvSpPr>
        <p:spPr>
          <a:xfrm>
            <a:off x="71406" y="4511298"/>
            <a:ext cx="1143008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it-IT" dirty="0" smtClean="0"/>
              <a:t>Opzionali</a:t>
            </a:r>
            <a:endParaRPr lang="it-IT" dirty="0"/>
          </a:p>
        </p:txBody>
      </p:sp>
      <p:sp>
        <p:nvSpPr>
          <p:cNvPr id="9" name="TextBox 8"/>
          <p:cNvSpPr txBox="1"/>
          <p:nvPr/>
        </p:nvSpPr>
        <p:spPr>
          <a:xfrm>
            <a:off x="4000496" y="1928802"/>
            <a:ext cx="1059970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it-IT" dirty="0" smtClean="0"/>
              <a:t>Opzionali</a:t>
            </a:r>
            <a:endParaRPr lang="it-IT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SOS: </a:t>
            </a:r>
            <a:r>
              <a:rPr lang="it-IT" i="1" dirty="0" err="1" smtClean="0"/>
              <a:t>core</a:t>
            </a:r>
            <a:r>
              <a:rPr lang="it-IT" i="1" dirty="0" smtClean="0"/>
              <a:t> </a:t>
            </a:r>
            <a:r>
              <a:rPr lang="it-IT" i="1" dirty="0" err="1" smtClean="0"/>
              <a:t>profile</a:t>
            </a:r>
            <a:endParaRPr lang="it-IT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72072"/>
          </a:xfrm>
        </p:spPr>
        <p:txBody>
          <a:bodyPr>
            <a:normAutofit fontScale="77500" lnSpcReduction="20000"/>
          </a:bodyPr>
          <a:lstStyle/>
          <a:p>
            <a:r>
              <a:rPr lang="it-IT" sz="4100" dirty="0" err="1" smtClean="0">
                <a:solidFill>
                  <a:srgbClr val="00B050"/>
                </a:solidFill>
              </a:rPr>
              <a:t>GetCapabilities</a:t>
            </a:r>
            <a:r>
              <a:rPr lang="it-IT" dirty="0" smtClean="0">
                <a:solidFill>
                  <a:srgbClr val="00B050"/>
                </a:solidFill>
              </a:rPr>
              <a:t>:</a:t>
            </a:r>
            <a:r>
              <a:rPr lang="it-IT" dirty="0" smtClean="0">
                <a:solidFill>
                  <a:schemeClr val="accent2"/>
                </a:solidFill>
              </a:rPr>
              <a:t> </a:t>
            </a:r>
          </a:p>
          <a:p>
            <a:pPr lvl="1"/>
            <a:r>
              <a:rPr lang="it-IT" dirty="0" smtClean="0">
                <a:solidFill>
                  <a:schemeClr val="bg1"/>
                </a:solidFill>
              </a:rPr>
              <a:t>Serve per richiedere una descrizione del servizio. </a:t>
            </a:r>
          </a:p>
          <a:p>
            <a:pPr lvl="1"/>
            <a:r>
              <a:rPr lang="it-IT" dirty="0" smtClean="0">
                <a:solidFill>
                  <a:schemeClr val="bg1"/>
                </a:solidFill>
              </a:rPr>
              <a:t>Fornisce informazioni su chi mantiene il servizio, sulle operazioni supportate, sui fenomeni e gli elementi osservati, ad altre informazioni secondarie.</a:t>
            </a:r>
          </a:p>
          <a:p>
            <a:r>
              <a:rPr lang="it-IT" dirty="0" smtClean="0">
                <a:solidFill>
                  <a:srgbClr val="00B050"/>
                </a:solidFill>
              </a:rPr>
              <a:t> </a:t>
            </a:r>
            <a:r>
              <a:rPr lang="it-IT" sz="4100" dirty="0" err="1" smtClean="0">
                <a:solidFill>
                  <a:srgbClr val="00B050"/>
                </a:solidFill>
              </a:rPr>
              <a:t>DescribeSensor</a:t>
            </a:r>
            <a:r>
              <a:rPr lang="it-IT" dirty="0" smtClean="0">
                <a:solidFill>
                  <a:srgbClr val="00B050"/>
                </a:solidFill>
              </a:rPr>
              <a:t>:</a:t>
            </a:r>
          </a:p>
          <a:p>
            <a:pPr lvl="1"/>
            <a:r>
              <a:rPr lang="it-IT" dirty="0" smtClean="0">
                <a:solidFill>
                  <a:schemeClr val="bg1"/>
                </a:solidFill>
              </a:rPr>
              <a:t>Serve per richiedere informazioni di un determinato sensore. </a:t>
            </a:r>
          </a:p>
          <a:p>
            <a:pPr lvl="1"/>
            <a:r>
              <a:rPr lang="it-IT" dirty="0" smtClean="0">
                <a:solidFill>
                  <a:schemeClr val="bg1"/>
                </a:solidFill>
              </a:rPr>
              <a:t>Fornisce informazioni su un sensore o gruppo di sensori utilizzati in una procedura secondo il formato </a:t>
            </a:r>
            <a:r>
              <a:rPr lang="it-IT" dirty="0" err="1" smtClean="0">
                <a:solidFill>
                  <a:schemeClr val="bg1"/>
                </a:solidFill>
              </a:rPr>
              <a:t>SensorML</a:t>
            </a:r>
            <a:r>
              <a:rPr lang="it-IT" dirty="0" smtClean="0">
                <a:solidFill>
                  <a:schemeClr val="bg1"/>
                </a:solidFill>
              </a:rPr>
              <a:t> </a:t>
            </a:r>
            <a:r>
              <a:rPr lang="it-IT" dirty="0" smtClean="0">
                <a:solidFill>
                  <a:schemeClr val="accent2"/>
                </a:solidFill>
              </a:rPr>
              <a:t>.</a:t>
            </a:r>
          </a:p>
          <a:p>
            <a:r>
              <a:rPr lang="it-IT" sz="4100" dirty="0" err="1" smtClean="0">
                <a:solidFill>
                  <a:srgbClr val="00B050"/>
                </a:solidFill>
              </a:rPr>
              <a:t>GetObservation</a:t>
            </a:r>
            <a:r>
              <a:rPr lang="it-IT" dirty="0" smtClean="0">
                <a:solidFill>
                  <a:srgbClr val="00B050"/>
                </a:solidFill>
              </a:rPr>
              <a:t>:</a:t>
            </a:r>
          </a:p>
          <a:p>
            <a:pPr lvl="1"/>
            <a:r>
              <a:rPr lang="it-IT" dirty="0" smtClean="0">
                <a:solidFill>
                  <a:schemeClr val="bg1"/>
                </a:solidFill>
              </a:rPr>
              <a:t>Serve per richiedere osservazioni eventualmente specificando dei filtri. </a:t>
            </a:r>
          </a:p>
          <a:p>
            <a:pPr lvl="1"/>
            <a:r>
              <a:rPr lang="it-IT" dirty="0" smtClean="0">
                <a:solidFill>
                  <a:schemeClr val="bg1"/>
                </a:solidFill>
              </a:rPr>
              <a:t>Fornisce i dati rilevati dai sensori secondo il formato O&amp;M.</a:t>
            </a:r>
          </a:p>
          <a:p>
            <a:pPr lvl="1"/>
            <a:endParaRPr lang="it-IT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contenuti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Introduzione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allo</a:t>
            </a:r>
            <a:r>
              <a:rPr lang="en-US" dirty="0" smtClean="0">
                <a:solidFill>
                  <a:schemeClr val="bg1"/>
                </a:solidFill>
              </a:rPr>
              <a:t> standard SOS</a:t>
            </a:r>
          </a:p>
          <a:p>
            <a:r>
              <a:rPr lang="en-US" dirty="0" err="1" smtClean="0">
                <a:solidFill>
                  <a:schemeClr val="bg1"/>
                </a:solidFill>
              </a:rPr>
              <a:t>Descrizione</a:t>
            </a:r>
            <a:r>
              <a:rPr lang="en-US" dirty="0" smtClean="0">
                <a:solidFill>
                  <a:schemeClr val="bg1"/>
                </a:solidFill>
              </a:rPr>
              <a:t> del software </a:t>
            </a:r>
            <a:r>
              <a:rPr lang="en-US" dirty="0" err="1" smtClean="0">
                <a:solidFill>
                  <a:schemeClr val="bg1"/>
                </a:solidFill>
              </a:rPr>
              <a:t>istSOS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err="1" smtClean="0">
                <a:solidFill>
                  <a:schemeClr val="bg1"/>
                </a:solidFill>
              </a:rPr>
              <a:t>Installazione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di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istSOS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err="1" smtClean="0">
                <a:solidFill>
                  <a:schemeClr val="bg1"/>
                </a:solidFill>
              </a:rPr>
              <a:t>Creazione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di</a:t>
            </a:r>
            <a:r>
              <a:rPr lang="en-US" dirty="0" smtClean="0">
                <a:solidFill>
                  <a:schemeClr val="bg1"/>
                </a:solidFill>
              </a:rPr>
              <a:t> un </a:t>
            </a:r>
            <a:r>
              <a:rPr lang="en-US" dirty="0" err="1" smtClean="0">
                <a:solidFill>
                  <a:schemeClr val="bg1"/>
                </a:solidFill>
              </a:rPr>
              <a:t>servizio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err="1" smtClean="0">
                <a:solidFill>
                  <a:schemeClr val="bg1"/>
                </a:solidFill>
              </a:rPr>
              <a:t>Comunicazione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col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servizio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err="1" smtClean="0">
                <a:solidFill>
                  <a:schemeClr val="bg1"/>
                </a:solidFill>
              </a:rPr>
              <a:t>Osservazioni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sullo</a:t>
            </a:r>
            <a:r>
              <a:rPr lang="en-US" dirty="0" smtClean="0">
                <a:solidFill>
                  <a:schemeClr val="bg1"/>
                </a:solidFill>
              </a:rPr>
              <a:t> standard</a:t>
            </a:r>
          </a:p>
          <a:p>
            <a:r>
              <a:rPr lang="en-US" dirty="0" err="1" smtClean="0">
                <a:solidFill>
                  <a:schemeClr val="bg1"/>
                </a:solidFill>
              </a:rPr>
              <a:t>Discussione</a:t>
            </a:r>
            <a:r>
              <a:rPr lang="en-US" dirty="0" smtClean="0">
                <a:solidFill>
                  <a:schemeClr val="bg1"/>
                </a:solidFill>
              </a:rPr>
              <a:t> finale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SOS: </a:t>
            </a:r>
            <a:r>
              <a:rPr lang="it-IT" i="1" dirty="0" err="1" smtClean="0"/>
              <a:t>transactional</a:t>
            </a:r>
            <a:r>
              <a:rPr lang="it-IT" i="1" dirty="0" smtClean="0"/>
              <a:t> </a:t>
            </a:r>
            <a:r>
              <a:rPr lang="it-IT" i="1" dirty="0" err="1" smtClean="0"/>
              <a:t>profile</a:t>
            </a:r>
            <a:endParaRPr lang="it-IT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400304"/>
          </a:xfrm>
        </p:spPr>
        <p:txBody>
          <a:bodyPr>
            <a:normAutofit lnSpcReduction="10000"/>
          </a:bodyPr>
          <a:lstStyle/>
          <a:p>
            <a:r>
              <a:rPr lang="it-IT" dirty="0" err="1">
                <a:solidFill>
                  <a:srgbClr val="00B050"/>
                </a:solidFill>
              </a:rPr>
              <a:t>RegisterSensor</a:t>
            </a:r>
            <a:r>
              <a:rPr lang="it-IT" sz="4100" dirty="0">
                <a:solidFill>
                  <a:srgbClr val="00B050"/>
                </a:solidFill>
              </a:rPr>
              <a:t> </a:t>
            </a:r>
            <a:r>
              <a:rPr lang="it-IT" dirty="0" smtClean="0">
                <a:solidFill>
                  <a:srgbClr val="00B050"/>
                </a:solidFill>
              </a:rPr>
              <a:t>:</a:t>
            </a:r>
            <a:r>
              <a:rPr lang="it-IT" dirty="0" smtClean="0">
                <a:solidFill>
                  <a:schemeClr val="accent2"/>
                </a:solidFill>
              </a:rPr>
              <a:t> </a:t>
            </a:r>
          </a:p>
          <a:p>
            <a:pPr lvl="1"/>
            <a:r>
              <a:rPr lang="it-IT" sz="2200" dirty="0" smtClean="0">
                <a:solidFill>
                  <a:schemeClr val="bg1"/>
                </a:solidFill>
              </a:rPr>
              <a:t>Serve per richiedere la registrazione di un nuovo sensore. </a:t>
            </a:r>
          </a:p>
          <a:p>
            <a:r>
              <a:rPr lang="it-IT" dirty="0" err="1" smtClean="0">
                <a:solidFill>
                  <a:srgbClr val="00B050"/>
                </a:solidFill>
              </a:rPr>
              <a:t>InsertObservation</a:t>
            </a:r>
            <a:r>
              <a:rPr lang="it-IT" sz="4100" dirty="0" smtClean="0">
                <a:solidFill>
                  <a:srgbClr val="00B050"/>
                </a:solidFill>
              </a:rPr>
              <a:t> </a:t>
            </a:r>
            <a:r>
              <a:rPr lang="it-IT" dirty="0" smtClean="0">
                <a:solidFill>
                  <a:srgbClr val="00B050"/>
                </a:solidFill>
              </a:rPr>
              <a:t>:</a:t>
            </a:r>
          </a:p>
          <a:p>
            <a:pPr lvl="1"/>
            <a:r>
              <a:rPr lang="it-IT" sz="2200" dirty="0" smtClean="0">
                <a:solidFill>
                  <a:schemeClr val="bg1"/>
                </a:solidFill>
              </a:rPr>
              <a:t>Serve per richiedere l’inserimento di nuove osservazioni relative ad un sensore.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SOS: </a:t>
            </a:r>
            <a:r>
              <a:rPr lang="it-IT" i="1" dirty="0" err="1" smtClean="0"/>
              <a:t>enhanced</a:t>
            </a:r>
            <a:r>
              <a:rPr lang="it-IT" i="1" dirty="0" smtClean="0"/>
              <a:t> </a:t>
            </a:r>
            <a:r>
              <a:rPr lang="it-IT" i="1" dirty="0" err="1" smtClean="0"/>
              <a:t>profile</a:t>
            </a:r>
            <a:endParaRPr lang="it-IT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57298"/>
            <a:ext cx="8229600" cy="4972072"/>
          </a:xfrm>
        </p:spPr>
        <p:txBody>
          <a:bodyPr>
            <a:normAutofit/>
          </a:bodyPr>
          <a:lstStyle/>
          <a:p>
            <a:r>
              <a:rPr lang="it-IT" dirty="0" err="1" smtClean="0">
                <a:solidFill>
                  <a:srgbClr val="00B050"/>
                </a:solidFill>
              </a:rPr>
              <a:t>GetFeatureOfInterest</a:t>
            </a:r>
            <a:r>
              <a:rPr lang="it-IT" dirty="0" smtClean="0">
                <a:solidFill>
                  <a:srgbClr val="00B050"/>
                </a:solidFill>
              </a:rPr>
              <a:t>:</a:t>
            </a:r>
            <a:r>
              <a:rPr lang="it-IT" dirty="0" smtClean="0">
                <a:solidFill>
                  <a:schemeClr val="accent2"/>
                </a:solidFill>
              </a:rPr>
              <a:t> </a:t>
            </a:r>
          </a:p>
          <a:p>
            <a:pPr lvl="1"/>
            <a:r>
              <a:rPr lang="it-IT" sz="2200" dirty="0" smtClean="0">
                <a:solidFill>
                  <a:schemeClr val="bg1"/>
                </a:solidFill>
              </a:rPr>
              <a:t>Serve per richiedere un elemento osservato. </a:t>
            </a:r>
          </a:p>
          <a:p>
            <a:pPr lvl="1"/>
            <a:r>
              <a:rPr lang="it-IT" sz="2200" dirty="0" smtClean="0">
                <a:solidFill>
                  <a:schemeClr val="bg1"/>
                </a:solidFill>
              </a:rPr>
              <a:t>Fornisce l’elemento geometrico secondo il formato GML.</a:t>
            </a:r>
          </a:p>
          <a:p>
            <a:r>
              <a:rPr lang="it-IT" dirty="0" smtClean="0">
                <a:solidFill>
                  <a:srgbClr val="00B050"/>
                </a:solidFill>
              </a:rPr>
              <a:t> </a:t>
            </a:r>
            <a:r>
              <a:rPr lang="it-IT" dirty="0" err="1" smtClean="0">
                <a:solidFill>
                  <a:srgbClr val="00B050"/>
                </a:solidFill>
              </a:rPr>
              <a:t>GetResult</a:t>
            </a:r>
            <a:r>
              <a:rPr lang="it-IT" dirty="0" smtClean="0">
                <a:solidFill>
                  <a:srgbClr val="00B050"/>
                </a:solidFill>
              </a:rPr>
              <a:t>:</a:t>
            </a:r>
          </a:p>
          <a:p>
            <a:pPr lvl="1"/>
            <a:r>
              <a:rPr lang="it-IT" sz="2200" dirty="0" smtClean="0">
                <a:solidFill>
                  <a:schemeClr val="bg1"/>
                </a:solidFill>
              </a:rPr>
              <a:t>Serve per richiedere ripetutamente osservazioni senza dover sottomettere una piena richiesta </a:t>
            </a:r>
            <a:r>
              <a:rPr lang="it-IT" sz="2200" dirty="0" err="1" smtClean="0">
                <a:solidFill>
                  <a:schemeClr val="bg1"/>
                </a:solidFill>
              </a:rPr>
              <a:t>GetObservation</a:t>
            </a:r>
            <a:r>
              <a:rPr lang="it-IT" sz="2200" dirty="0" smtClean="0">
                <a:solidFill>
                  <a:schemeClr val="bg1"/>
                </a:solidFill>
              </a:rPr>
              <a:t>.</a:t>
            </a:r>
          </a:p>
          <a:p>
            <a:pPr lvl="1"/>
            <a:r>
              <a:rPr lang="it-IT" sz="2200" dirty="0" smtClean="0">
                <a:solidFill>
                  <a:schemeClr val="bg1"/>
                </a:solidFill>
              </a:rPr>
              <a:t>Fornisce i dati rilevati dai sensori secondo un formato “ridotto” dell’</a:t>
            </a:r>
            <a:r>
              <a:rPr lang="it-IT" sz="2200" dirty="0" err="1" smtClean="0">
                <a:solidFill>
                  <a:schemeClr val="bg1"/>
                </a:solidFill>
              </a:rPr>
              <a:t>O&amp;M</a:t>
            </a:r>
            <a:endParaRPr lang="it-IT" sz="2200" dirty="0" smtClean="0">
              <a:solidFill>
                <a:schemeClr val="bg1"/>
              </a:solidFill>
            </a:endParaRPr>
          </a:p>
          <a:p>
            <a:r>
              <a:rPr lang="it-IT" dirty="0" err="1" smtClean="0">
                <a:solidFill>
                  <a:srgbClr val="00B050"/>
                </a:solidFill>
              </a:rPr>
              <a:t>GetObservationByID</a:t>
            </a:r>
            <a:r>
              <a:rPr lang="it-IT" sz="2800" dirty="0" smtClean="0">
                <a:solidFill>
                  <a:srgbClr val="00B050"/>
                </a:solidFill>
              </a:rPr>
              <a:t>:</a:t>
            </a:r>
          </a:p>
          <a:p>
            <a:pPr lvl="1"/>
            <a:r>
              <a:rPr lang="it-IT" sz="2200" dirty="0" smtClean="0">
                <a:solidFill>
                  <a:schemeClr val="bg1"/>
                </a:solidFill>
              </a:rPr>
              <a:t>Serve per richiedere osservazioni secondo un determinato ID.</a:t>
            </a:r>
          </a:p>
          <a:p>
            <a:pPr lvl="1"/>
            <a:r>
              <a:rPr lang="it-IT" sz="2200" dirty="0" smtClean="0">
                <a:solidFill>
                  <a:schemeClr val="bg1"/>
                </a:solidFill>
              </a:rPr>
              <a:t>Fornisce i dati rilevati dai sensori secondo il formato O&amp;M.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SOS: </a:t>
            </a:r>
            <a:r>
              <a:rPr lang="it-IT" i="1" dirty="0" err="1" smtClean="0"/>
              <a:t>enhanced</a:t>
            </a:r>
            <a:r>
              <a:rPr lang="it-IT" i="1" dirty="0" smtClean="0"/>
              <a:t> </a:t>
            </a:r>
            <a:r>
              <a:rPr lang="it-IT" i="1" dirty="0" err="1" smtClean="0"/>
              <a:t>profile</a:t>
            </a:r>
            <a:endParaRPr lang="it-IT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28736"/>
            <a:ext cx="8229600" cy="4972072"/>
          </a:xfrm>
        </p:spPr>
        <p:txBody>
          <a:bodyPr>
            <a:normAutofit fontScale="92500" lnSpcReduction="10000"/>
          </a:bodyPr>
          <a:lstStyle/>
          <a:p>
            <a:pPr marL="514350" lvl="0" indent="-514350"/>
            <a:r>
              <a:rPr lang="it-IT" dirty="0" smtClean="0">
                <a:solidFill>
                  <a:srgbClr val="00B050"/>
                </a:solidFill>
              </a:rPr>
              <a:t>GetFeatureOfInterestTime</a:t>
            </a:r>
            <a:endParaRPr lang="it-IT" sz="2200" dirty="0" smtClean="0">
              <a:solidFill>
                <a:schemeClr val="accent2"/>
              </a:solidFill>
            </a:endParaRPr>
          </a:p>
          <a:p>
            <a:pPr lvl="1"/>
            <a:r>
              <a:rPr lang="it-IT" sz="2200" dirty="0" smtClean="0">
                <a:solidFill>
                  <a:schemeClr val="bg1"/>
                </a:solidFill>
              </a:rPr>
              <a:t>Serve per richiedere in quale periodo il servizio ha osservazioni legate ad una certo elemento d’interesse.</a:t>
            </a:r>
          </a:p>
          <a:p>
            <a:pPr marL="514350" lvl="0" indent="-514350"/>
            <a:r>
              <a:rPr lang="it-IT" dirty="0" smtClean="0">
                <a:solidFill>
                  <a:srgbClr val="00B050"/>
                </a:solidFill>
              </a:rPr>
              <a:t>DescribeFeatureType</a:t>
            </a:r>
          </a:p>
          <a:p>
            <a:pPr lvl="1"/>
            <a:r>
              <a:rPr lang="it-IT" sz="2200" dirty="0" smtClean="0">
                <a:solidFill>
                  <a:schemeClr val="bg1"/>
                </a:solidFill>
              </a:rPr>
              <a:t>Serve per descrivere lo schema XML con il quale un elemento d’interesse è rappresentato</a:t>
            </a:r>
          </a:p>
          <a:p>
            <a:pPr marL="514350" indent="-514350"/>
            <a:r>
              <a:rPr lang="it-IT" dirty="0" smtClean="0">
                <a:solidFill>
                  <a:srgbClr val="00B050"/>
                </a:solidFill>
              </a:rPr>
              <a:t>DescribeObservationType</a:t>
            </a:r>
            <a:endParaRPr lang="it-IT" sz="2800" dirty="0" smtClean="0">
              <a:solidFill>
                <a:srgbClr val="00B050"/>
              </a:solidFill>
            </a:endParaRPr>
          </a:p>
          <a:p>
            <a:pPr lvl="1"/>
            <a:r>
              <a:rPr lang="it-IT" sz="2200" dirty="0" smtClean="0">
                <a:solidFill>
                  <a:schemeClr val="bg1"/>
                </a:solidFill>
              </a:rPr>
              <a:t>Serve per recuperare lo schema XML con il quale quella osservazione è rappresentata (può essere uno schema particolare legato ad un campo applicativo, es. chimica, meteo, etc..)</a:t>
            </a:r>
          </a:p>
          <a:p>
            <a:r>
              <a:rPr lang="it-IT" dirty="0" smtClean="0">
                <a:solidFill>
                  <a:srgbClr val="00B050"/>
                </a:solidFill>
              </a:rPr>
              <a:t> </a:t>
            </a:r>
            <a:r>
              <a:rPr lang="it-IT" dirty="0" err="1" smtClean="0">
                <a:solidFill>
                  <a:srgbClr val="00B050"/>
                </a:solidFill>
              </a:rPr>
              <a:t>DescribeResultModel</a:t>
            </a:r>
            <a:endParaRPr lang="it-IT" dirty="0" smtClean="0">
              <a:solidFill>
                <a:srgbClr val="00B050"/>
              </a:solidFill>
            </a:endParaRPr>
          </a:p>
          <a:p>
            <a:pPr lvl="1"/>
            <a:r>
              <a:rPr lang="it-IT" sz="2200" dirty="0" smtClean="0">
                <a:solidFill>
                  <a:schemeClr val="bg1"/>
                </a:solidFill>
              </a:rPr>
              <a:t>Serve per recuperare lo schema XML utilizzato per rappresentare l’elemento result rappresentato nell’observation (GetObservation)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3" name="Straight Connector 62"/>
          <p:cNvCxnSpPr/>
          <p:nvPr/>
        </p:nvCxnSpPr>
        <p:spPr>
          <a:xfrm rot="16200000" flipH="1">
            <a:off x="4535882" y="3893744"/>
            <a:ext cx="5215770" cy="2"/>
          </a:xfrm>
          <a:prstGeom prst="line">
            <a:avLst/>
          </a:prstGeom>
          <a:ln w="57150">
            <a:solidFill>
              <a:schemeClr val="bg1"/>
            </a:solidFill>
            <a:prstDash val="sysDot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rot="5400000">
            <a:off x="-893009" y="3893348"/>
            <a:ext cx="5214976" cy="1588"/>
          </a:xfrm>
          <a:prstGeom prst="line">
            <a:avLst/>
          </a:prstGeom>
          <a:ln w="57150">
            <a:solidFill>
              <a:schemeClr val="bg1"/>
            </a:solidFill>
            <a:prstDash val="sysDot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consumer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 rot="16200000">
            <a:off x="-235" y="3480438"/>
            <a:ext cx="21900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00B0F0"/>
                </a:solidFill>
                <a:latin typeface="+mn-lt"/>
              </a:rPr>
              <a:t>Consumer</a:t>
            </a:r>
            <a:endParaRPr lang="en-US" sz="3600" dirty="0">
              <a:solidFill>
                <a:srgbClr val="00B0F0"/>
              </a:solidFill>
              <a:latin typeface="+mn-lt"/>
            </a:endParaRPr>
          </a:p>
        </p:txBody>
      </p:sp>
      <p:sp>
        <p:nvSpPr>
          <p:cNvPr id="8" name="TextBox 7"/>
          <p:cNvSpPr txBox="1"/>
          <p:nvPr/>
        </p:nvSpPr>
        <p:spPr>
          <a:xfrm rot="5400000">
            <a:off x="6711262" y="3480438"/>
            <a:ext cx="23070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00B050"/>
                </a:solidFill>
                <a:latin typeface="+mn-lt"/>
              </a:rPr>
              <a:t>SOS service</a:t>
            </a:r>
            <a:endParaRPr lang="en-US" sz="3600" dirty="0">
              <a:solidFill>
                <a:srgbClr val="00B050"/>
              </a:solidFill>
              <a:latin typeface="+mn-lt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500166" y="1500175"/>
            <a:ext cx="417053" cy="435771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2071670" y="1702345"/>
            <a:ext cx="4714908" cy="1839"/>
          </a:xfrm>
          <a:prstGeom prst="straightConnector1">
            <a:avLst/>
          </a:prstGeom>
          <a:ln w="5715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6955713" y="1571612"/>
            <a:ext cx="402369" cy="1045697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/>
          <p:cNvCxnSpPr/>
          <p:nvPr/>
        </p:nvCxnSpPr>
        <p:spPr>
          <a:xfrm rot="10800000" flipV="1">
            <a:off x="2071670" y="2628709"/>
            <a:ext cx="4714908" cy="2329"/>
          </a:xfrm>
          <a:prstGeom prst="straightConnector1">
            <a:avLst/>
          </a:prstGeom>
          <a:ln w="5715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674356" y="1704184"/>
            <a:ext cx="1620957" cy="369332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>
                <a:solidFill>
                  <a:schemeClr val="bg1"/>
                </a:solidFill>
                <a:latin typeface="+mj-lt"/>
              </a:rPr>
              <a:t>GetCapabilities</a:t>
            </a:r>
            <a:endParaRPr lang="en-US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849083" y="2259377"/>
            <a:ext cx="1271502" cy="36933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+mj-lt"/>
              </a:rPr>
              <a:t>Capabilities</a:t>
            </a:r>
            <a:endParaRPr lang="en-US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6955712" y="3286124"/>
            <a:ext cx="402370" cy="1000132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Arrow Connector 28"/>
          <p:cNvCxnSpPr/>
          <p:nvPr/>
        </p:nvCxnSpPr>
        <p:spPr>
          <a:xfrm>
            <a:off x="2071670" y="3357562"/>
            <a:ext cx="4714908" cy="2329"/>
          </a:xfrm>
          <a:prstGeom prst="straightConnector1">
            <a:avLst/>
          </a:prstGeom>
          <a:ln w="5715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3623060" y="3357562"/>
            <a:ext cx="1723548" cy="369332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>
                <a:solidFill>
                  <a:schemeClr val="bg1"/>
                </a:solidFill>
                <a:latin typeface="+mj-lt"/>
              </a:rPr>
              <a:t>DescribeSensor</a:t>
            </a:r>
            <a:endParaRPr lang="en-US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31" name="Straight Arrow Connector 30"/>
          <p:cNvCxnSpPr/>
          <p:nvPr/>
        </p:nvCxnSpPr>
        <p:spPr>
          <a:xfrm rot="10800000" flipV="1">
            <a:off x="2071670" y="4283926"/>
            <a:ext cx="4714908" cy="2329"/>
          </a:xfrm>
          <a:prstGeom prst="straightConnector1">
            <a:avLst/>
          </a:prstGeom>
          <a:ln w="5715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3518865" y="3916924"/>
            <a:ext cx="1931939" cy="36933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+mj-lt"/>
              </a:rPr>
              <a:t>Sensor description</a:t>
            </a:r>
            <a:endParaRPr lang="en-US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6965236" y="4859349"/>
            <a:ext cx="392845" cy="998543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2071669" y="4929198"/>
            <a:ext cx="4714909" cy="2329"/>
          </a:xfrm>
          <a:prstGeom prst="straightConnector1">
            <a:avLst/>
          </a:prstGeom>
          <a:ln w="5715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3628670" y="4929198"/>
            <a:ext cx="1712328" cy="369332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>
                <a:solidFill>
                  <a:schemeClr val="bg1"/>
                </a:solidFill>
                <a:latin typeface="+mj-lt"/>
              </a:rPr>
              <a:t>GetObservation</a:t>
            </a:r>
            <a:endParaRPr lang="en-US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37" name="Straight Arrow Connector 36"/>
          <p:cNvCxnSpPr/>
          <p:nvPr/>
        </p:nvCxnSpPr>
        <p:spPr>
          <a:xfrm rot="10800000" flipV="1">
            <a:off x="2071672" y="5855562"/>
            <a:ext cx="4714907" cy="2329"/>
          </a:xfrm>
          <a:prstGeom prst="straightConnector1">
            <a:avLst/>
          </a:prstGeom>
          <a:ln w="5715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3764124" y="5486580"/>
            <a:ext cx="1441420" cy="36933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+mj-lt"/>
              </a:rPr>
              <a:t>Observations</a:t>
            </a:r>
            <a:endParaRPr lang="en-US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3" name="Straight Connector 62"/>
          <p:cNvCxnSpPr/>
          <p:nvPr/>
        </p:nvCxnSpPr>
        <p:spPr>
          <a:xfrm rot="16200000" flipH="1">
            <a:off x="4571998" y="3857628"/>
            <a:ext cx="5143538" cy="2"/>
          </a:xfrm>
          <a:prstGeom prst="line">
            <a:avLst/>
          </a:prstGeom>
          <a:ln w="57150">
            <a:solidFill>
              <a:schemeClr val="bg1"/>
            </a:solidFill>
            <a:prstDash val="sysDot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rot="16200000" flipH="1">
            <a:off x="-857289" y="3857628"/>
            <a:ext cx="5143538" cy="2"/>
          </a:xfrm>
          <a:prstGeom prst="line">
            <a:avLst/>
          </a:prstGeom>
          <a:ln w="57150">
            <a:solidFill>
              <a:schemeClr val="bg1"/>
            </a:solidFill>
            <a:prstDash val="sysDot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producer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 rot="16200000">
            <a:off x="128004" y="3480438"/>
            <a:ext cx="19335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00B0F0"/>
                </a:solidFill>
                <a:latin typeface="+mn-lt"/>
              </a:rPr>
              <a:t>Producer</a:t>
            </a:r>
            <a:endParaRPr lang="en-US" sz="3600" dirty="0">
              <a:solidFill>
                <a:srgbClr val="00B0F0"/>
              </a:solidFill>
              <a:latin typeface="+mn-lt"/>
            </a:endParaRPr>
          </a:p>
        </p:txBody>
      </p:sp>
      <p:sp>
        <p:nvSpPr>
          <p:cNvPr id="8" name="TextBox 7"/>
          <p:cNvSpPr txBox="1"/>
          <p:nvPr/>
        </p:nvSpPr>
        <p:spPr>
          <a:xfrm rot="5400000">
            <a:off x="6711262" y="3480438"/>
            <a:ext cx="23070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00B050"/>
                </a:solidFill>
                <a:latin typeface="+mn-lt"/>
              </a:rPr>
              <a:t>SOS service</a:t>
            </a:r>
            <a:endParaRPr lang="en-US" sz="3600" dirty="0">
              <a:solidFill>
                <a:srgbClr val="00B050"/>
              </a:solidFill>
              <a:latin typeface="+mn-lt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500166" y="1500175"/>
            <a:ext cx="417053" cy="435771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2071670" y="1702345"/>
            <a:ext cx="4714908" cy="1839"/>
          </a:xfrm>
          <a:prstGeom prst="straightConnector1">
            <a:avLst/>
          </a:prstGeom>
          <a:ln w="5715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6955713" y="1571612"/>
            <a:ext cx="402369" cy="1045697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/>
          <p:cNvCxnSpPr/>
          <p:nvPr/>
        </p:nvCxnSpPr>
        <p:spPr>
          <a:xfrm rot="10800000" flipV="1">
            <a:off x="2071670" y="2628709"/>
            <a:ext cx="4714908" cy="2329"/>
          </a:xfrm>
          <a:prstGeom prst="straightConnector1">
            <a:avLst/>
          </a:prstGeom>
          <a:ln w="5715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666560" y="1704184"/>
            <a:ext cx="1577676" cy="369332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  <a:latin typeface="+mj-lt"/>
              </a:rPr>
              <a:t>RegisterSensor</a:t>
            </a:r>
            <a:endParaRPr lang="en-US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980748" y="2259377"/>
            <a:ext cx="1031051" cy="36933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  <a:latin typeface="+mj-lt"/>
              </a:rPr>
              <a:t>SensorID</a:t>
            </a:r>
            <a:endParaRPr lang="en-US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6955712" y="3286124"/>
            <a:ext cx="402370" cy="1000132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Arrow Connector 28"/>
          <p:cNvCxnSpPr/>
          <p:nvPr/>
        </p:nvCxnSpPr>
        <p:spPr>
          <a:xfrm>
            <a:off x="2071670" y="3357562"/>
            <a:ext cx="4714908" cy="2329"/>
          </a:xfrm>
          <a:prstGeom prst="straightConnector1">
            <a:avLst/>
          </a:prstGeom>
          <a:ln w="5715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3551144" y="3357562"/>
            <a:ext cx="2005677" cy="369332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  <a:latin typeface="+mj-lt"/>
              </a:rPr>
              <a:t>InsertObservation</a:t>
            </a:r>
            <a:endParaRPr lang="en-US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31" name="Straight Arrow Connector 30"/>
          <p:cNvCxnSpPr/>
          <p:nvPr/>
        </p:nvCxnSpPr>
        <p:spPr>
          <a:xfrm rot="10800000" flipV="1">
            <a:off x="2071670" y="4283926"/>
            <a:ext cx="4714908" cy="2329"/>
          </a:xfrm>
          <a:prstGeom prst="straightConnector1">
            <a:avLst/>
          </a:prstGeom>
          <a:ln w="5715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3724268" y="3916924"/>
            <a:ext cx="1584088" cy="36933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  <a:latin typeface="+mj-lt"/>
              </a:rPr>
              <a:t>ObservationID</a:t>
            </a:r>
            <a:endParaRPr lang="en-US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6965236" y="4859349"/>
            <a:ext cx="392845" cy="998543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2071669" y="4929198"/>
            <a:ext cx="4714909" cy="2329"/>
          </a:xfrm>
          <a:prstGeom prst="straightConnector1">
            <a:avLst/>
          </a:prstGeom>
          <a:ln w="5715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3551144" y="4929198"/>
            <a:ext cx="1907895" cy="369332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  <a:latin typeface="+mj-lt"/>
              </a:rPr>
              <a:t>InsertObservation</a:t>
            </a:r>
            <a:endParaRPr lang="en-US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37" name="Straight Arrow Connector 36"/>
          <p:cNvCxnSpPr/>
          <p:nvPr/>
        </p:nvCxnSpPr>
        <p:spPr>
          <a:xfrm rot="10800000" flipV="1">
            <a:off x="2071672" y="5855562"/>
            <a:ext cx="4714907" cy="2329"/>
          </a:xfrm>
          <a:prstGeom prst="straightConnector1">
            <a:avLst/>
          </a:prstGeom>
          <a:ln w="5715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3724268" y="5486580"/>
            <a:ext cx="1584088" cy="36933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  <a:latin typeface="+mj-lt"/>
              </a:rPr>
              <a:t>ObservationID</a:t>
            </a:r>
            <a:endParaRPr lang="en-US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il linguaggio</a:t>
            </a:r>
            <a:endParaRPr lang="it-I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it-IT" dirty="0" smtClean="0">
                <a:solidFill>
                  <a:schemeClr val="bg1"/>
                </a:solidFill>
              </a:rPr>
              <a:t>Il linguaggio utilizzato per comunicare con il servizio SOS è l’</a:t>
            </a:r>
            <a:r>
              <a:rPr lang="it-IT" dirty="0" smtClean="0">
                <a:solidFill>
                  <a:srgbClr val="0070C0"/>
                </a:solidFill>
              </a:rPr>
              <a:t>XML</a:t>
            </a:r>
            <a:r>
              <a:rPr lang="it-IT" dirty="0" smtClean="0">
                <a:solidFill>
                  <a:schemeClr val="bg1"/>
                </a:solidFill>
              </a:rPr>
              <a:t> (</a:t>
            </a:r>
            <a:r>
              <a:rPr lang="en-US" dirty="0" err="1" smtClean="0">
                <a:solidFill>
                  <a:schemeClr val="bg1"/>
                </a:solidFill>
              </a:rPr>
              <a:t>eXtensible</a:t>
            </a:r>
            <a:r>
              <a:rPr lang="en-US" dirty="0" smtClean="0">
                <a:solidFill>
                  <a:schemeClr val="bg1"/>
                </a:solidFill>
              </a:rPr>
              <a:t> Markup Language). </a:t>
            </a:r>
            <a:r>
              <a:rPr lang="it-IT" dirty="0" smtClean="0">
                <a:solidFill>
                  <a:schemeClr val="bg1"/>
                </a:solidFill>
              </a:rPr>
              <a:t>A dispetto del nome non si tratta propriamente di un linguaggio, ma di un </a:t>
            </a:r>
            <a:r>
              <a:rPr lang="it-IT" i="1" dirty="0" smtClean="0">
                <a:solidFill>
                  <a:srgbClr val="0070C0"/>
                </a:solidFill>
              </a:rPr>
              <a:t>meta linguaggio</a:t>
            </a:r>
            <a:r>
              <a:rPr lang="it-IT" dirty="0" smtClean="0">
                <a:solidFill>
                  <a:schemeClr val="bg1"/>
                </a:solidFill>
              </a:rPr>
              <a:t>, cioè un linguaggio per costruire altri linguaggi.</a:t>
            </a:r>
          </a:p>
          <a:p>
            <a:r>
              <a:rPr lang="it-IT" dirty="0" smtClean="0">
                <a:solidFill>
                  <a:schemeClr val="bg1"/>
                </a:solidFill>
              </a:rPr>
              <a:t>L’XML consente di separare il contenuto dalla forma in modo che sia: facilmente comprensibile, indipendente dal tipo di software, ed estremamente versatile.</a:t>
            </a:r>
            <a:endParaRPr lang="it-IT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0" y="0"/>
            <a:ext cx="9144000" cy="4000504"/>
          </a:xfrm>
          <a:prstGeom prst="roundRect">
            <a:avLst>
              <a:gd name="adj" fmla="val 5608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0" y="2786058"/>
            <a:ext cx="9144000" cy="4019358"/>
          </a:xfrm>
          <a:prstGeom prst="roundRect">
            <a:avLst>
              <a:gd name="adj" fmla="val 5608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428596" y="357166"/>
            <a:ext cx="8358246" cy="4643470"/>
          </a:xfrm>
          <a:prstGeom prst="roundRect">
            <a:avLst>
              <a:gd name="adj" fmla="val 5608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3568" y="462470"/>
            <a:ext cx="7854533" cy="4395289"/>
          </a:xfrm>
        </p:spPr>
        <p:txBody>
          <a:bodyPr anchor="ctr">
            <a:noAutofit/>
          </a:bodyPr>
          <a:lstStyle/>
          <a:p>
            <a:r>
              <a:rPr lang="en-US" sz="6000" b="1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empus Sans ITC" pitchFamily="82" charset="0"/>
              </a:rPr>
              <a:t>istSOS</a:t>
            </a:r>
            <a:r>
              <a:rPr lang="en-US" sz="6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empus Sans ITC" pitchFamily="82" charset="0"/>
              </a:rPr>
              <a:t/>
            </a:r>
            <a:br>
              <a:rPr lang="en-US" sz="6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empus Sans ITC" pitchFamily="82" charset="0"/>
              </a:rPr>
            </a:br>
            <a:r>
              <a:rPr lang="en-US" sz="6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empus Sans ITC" pitchFamily="82" charset="0"/>
              </a:rPr>
              <a:t>(</a:t>
            </a:r>
            <a:r>
              <a:rPr lang="en-US" sz="6000" b="1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empus Sans ITC" pitchFamily="82" charset="0"/>
              </a:rPr>
              <a:t>descrizione</a:t>
            </a:r>
            <a:r>
              <a:rPr lang="en-US" sz="6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empus Sans ITC" pitchFamily="82" charset="0"/>
              </a:rPr>
              <a:t> del software)</a:t>
            </a:r>
          </a:p>
        </p:txBody>
      </p:sp>
      <p:pic>
        <p:nvPicPr>
          <p:cNvPr id="10" name="Picture 6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5818688" y="5286388"/>
            <a:ext cx="2968154" cy="1412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" name="Picture 10" descr="logo_SUPSI_60mm_ITA.gif"/>
          <p:cNvPicPr>
            <a:picLocks noChangeAspect="1"/>
          </p:cNvPicPr>
          <p:nvPr/>
        </p:nvPicPr>
        <p:blipFill>
          <a:blip r:embed="rId4" cstate="screen"/>
          <a:stretch>
            <a:fillRect/>
          </a:stretch>
        </p:blipFill>
        <p:spPr>
          <a:xfrm>
            <a:off x="194056" y="5447186"/>
            <a:ext cx="2433728" cy="103766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istSOS</a:t>
            </a:r>
            <a:endParaRPr lang="it-I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85861"/>
            <a:ext cx="8229600" cy="2500329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en-US" sz="4000" dirty="0" smtClean="0">
                <a:solidFill>
                  <a:schemeClr val="bg1"/>
                </a:solidFill>
              </a:rPr>
              <a:t>is the SOS implementation by the </a:t>
            </a:r>
          </a:p>
          <a:p>
            <a:pPr algn="ctr">
              <a:buNone/>
            </a:pPr>
            <a:r>
              <a:rPr lang="en-US" sz="4000" dirty="0" err="1" smtClean="0">
                <a:solidFill>
                  <a:schemeClr val="bg1"/>
                </a:solidFill>
              </a:rPr>
              <a:t>Istituto</a:t>
            </a:r>
            <a:r>
              <a:rPr lang="en-US" sz="4000" dirty="0" smtClean="0">
                <a:solidFill>
                  <a:schemeClr val="bg1"/>
                </a:solidFill>
              </a:rPr>
              <a:t> </a:t>
            </a:r>
            <a:r>
              <a:rPr lang="en-US" sz="4000" dirty="0" err="1" smtClean="0">
                <a:solidFill>
                  <a:schemeClr val="bg1"/>
                </a:solidFill>
              </a:rPr>
              <a:t>scienze</a:t>
            </a:r>
            <a:r>
              <a:rPr lang="en-US" sz="4000" dirty="0" smtClean="0">
                <a:solidFill>
                  <a:schemeClr val="bg1"/>
                </a:solidFill>
              </a:rPr>
              <a:t> </a:t>
            </a:r>
            <a:r>
              <a:rPr lang="en-US" sz="4000" dirty="0" err="1" smtClean="0">
                <a:solidFill>
                  <a:schemeClr val="bg1"/>
                </a:solidFill>
              </a:rPr>
              <a:t>della</a:t>
            </a:r>
            <a:r>
              <a:rPr lang="en-US" sz="4000" dirty="0" smtClean="0">
                <a:solidFill>
                  <a:schemeClr val="bg1"/>
                </a:solidFill>
              </a:rPr>
              <a:t> Terra </a:t>
            </a:r>
          </a:p>
          <a:p>
            <a:pPr algn="ctr">
              <a:buNone/>
            </a:pPr>
            <a:r>
              <a:rPr lang="en-US" sz="4000" dirty="0" smtClean="0">
                <a:solidFill>
                  <a:schemeClr val="bg1"/>
                </a:solidFill>
              </a:rPr>
              <a:t>(Institute of Earth sciences)</a:t>
            </a:r>
          </a:p>
        </p:txBody>
      </p:sp>
      <p:pic>
        <p:nvPicPr>
          <p:cNvPr id="4" name="Content Placeholder 3" descr="istsos_small_logo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563218" y="3500438"/>
            <a:ext cx="4017565" cy="1759104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-142912" y="5329143"/>
            <a:ext cx="9276899" cy="783193"/>
          </a:xfrm>
          <a:prstGeom prst="roundRect">
            <a:avLst/>
          </a:prstGeom>
        </p:spPr>
        <p:txBody>
          <a:bodyPr wrap="none">
            <a:spAutoFit/>
          </a:bodyPr>
          <a:lstStyle/>
          <a:p>
            <a:pPr algn="ctr">
              <a:buNone/>
            </a:pPr>
            <a:r>
              <a:rPr lang="en-US" sz="4000" b="1" dirty="0" smtClean="0">
                <a:solidFill>
                  <a:srgbClr val="00B050"/>
                </a:solidFill>
                <a:latin typeface="+mj-lt"/>
              </a:rPr>
              <a:t> http://sites.google.com/site/istsosproject</a:t>
            </a:r>
            <a:endParaRPr lang="en-US" sz="4000" b="1" dirty="0">
              <a:solidFill>
                <a:srgbClr val="00B050"/>
              </a:solidFill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2071678"/>
            <a:ext cx="8229600" cy="4054485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This program is free software; you can redistribute it and/or modify it under the terms of the GNU General Public License as published by the Free Software Foundation; either version 2 of the License, or (at your option) any later version.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Licenza</a:t>
            </a:r>
            <a:r>
              <a:rPr lang="en-US" dirty="0" smtClean="0"/>
              <a:t> GPL v2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Tecnologia</a:t>
            </a:r>
            <a:endParaRPr lang="it-I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471742"/>
          </a:xfrm>
        </p:spPr>
        <p:txBody>
          <a:bodyPr>
            <a:normAutofit lnSpcReduction="10000"/>
          </a:bodyPr>
          <a:lstStyle/>
          <a:p>
            <a:pPr algn="ctr">
              <a:buNone/>
            </a:pPr>
            <a:r>
              <a:rPr lang="en-US" sz="4000" dirty="0" err="1" smtClean="0">
                <a:solidFill>
                  <a:schemeClr val="bg1"/>
                </a:solidFill>
              </a:rPr>
              <a:t>istSOS</a:t>
            </a:r>
            <a:r>
              <a:rPr lang="en-US" sz="4000" dirty="0" smtClean="0">
                <a:solidFill>
                  <a:schemeClr val="bg1"/>
                </a:solidFill>
              </a:rPr>
              <a:t> è </a:t>
            </a:r>
            <a:r>
              <a:rPr lang="en-US" sz="4000" dirty="0" err="1" smtClean="0">
                <a:solidFill>
                  <a:schemeClr val="bg1"/>
                </a:solidFill>
              </a:rPr>
              <a:t>interamente</a:t>
            </a:r>
            <a:r>
              <a:rPr lang="en-US" sz="4000" dirty="0" smtClean="0">
                <a:solidFill>
                  <a:schemeClr val="bg1"/>
                </a:solidFill>
              </a:rPr>
              <a:t> </a:t>
            </a:r>
            <a:r>
              <a:rPr lang="en-US" sz="4000" dirty="0" err="1" smtClean="0">
                <a:solidFill>
                  <a:schemeClr val="bg1"/>
                </a:solidFill>
              </a:rPr>
              <a:t>sviluppato</a:t>
            </a:r>
            <a:r>
              <a:rPr lang="en-US" sz="4000" dirty="0" smtClean="0">
                <a:solidFill>
                  <a:schemeClr val="bg1"/>
                </a:solidFill>
              </a:rPr>
              <a:t> in </a:t>
            </a:r>
            <a:r>
              <a:rPr lang="en-US" sz="4000" dirty="0" smtClean="0">
                <a:solidFill>
                  <a:srgbClr val="31F752"/>
                </a:solidFill>
              </a:rPr>
              <a:t>Python</a:t>
            </a:r>
            <a:r>
              <a:rPr lang="en-US" sz="4000" dirty="0" smtClean="0"/>
              <a:t> </a:t>
            </a:r>
            <a:r>
              <a:rPr lang="en-US" sz="4000" dirty="0" smtClean="0">
                <a:solidFill>
                  <a:schemeClr val="bg1"/>
                </a:solidFill>
              </a:rPr>
              <a:t>e </a:t>
            </a:r>
            <a:r>
              <a:rPr lang="en-US" sz="4000" dirty="0" err="1" smtClean="0">
                <a:solidFill>
                  <a:schemeClr val="bg1"/>
                </a:solidFill>
              </a:rPr>
              <a:t>si</a:t>
            </a:r>
            <a:r>
              <a:rPr lang="en-US" sz="4000" dirty="0" smtClean="0">
                <a:solidFill>
                  <a:schemeClr val="bg1"/>
                </a:solidFill>
              </a:rPr>
              <a:t> </a:t>
            </a:r>
            <a:r>
              <a:rPr lang="en-US" sz="4000" dirty="0" err="1" smtClean="0">
                <a:solidFill>
                  <a:schemeClr val="bg1"/>
                </a:solidFill>
              </a:rPr>
              <a:t>basa</a:t>
            </a:r>
            <a:r>
              <a:rPr lang="en-US" sz="4000" dirty="0" smtClean="0">
                <a:solidFill>
                  <a:schemeClr val="bg1"/>
                </a:solidFill>
              </a:rPr>
              <a:t> </a:t>
            </a:r>
            <a:r>
              <a:rPr lang="en-US" sz="4000" dirty="0" err="1" smtClean="0">
                <a:solidFill>
                  <a:schemeClr val="bg1"/>
                </a:solidFill>
              </a:rPr>
              <a:t>su</a:t>
            </a:r>
            <a:r>
              <a:rPr lang="en-US" sz="4000" dirty="0" smtClean="0">
                <a:solidFill>
                  <a:schemeClr val="bg1"/>
                </a:solidFill>
              </a:rPr>
              <a:t> </a:t>
            </a:r>
            <a:r>
              <a:rPr lang="en-US" sz="4000" dirty="0" smtClean="0">
                <a:solidFill>
                  <a:srgbClr val="FF0000"/>
                </a:solidFill>
              </a:rPr>
              <a:t>Apache/</a:t>
            </a:r>
            <a:r>
              <a:rPr lang="en-US" sz="4000" dirty="0" err="1" smtClean="0">
                <a:solidFill>
                  <a:srgbClr val="FF0000"/>
                </a:solidFill>
              </a:rPr>
              <a:t>Mod_WSGI</a:t>
            </a:r>
            <a:r>
              <a:rPr lang="en-US" sz="4000" dirty="0" smtClean="0">
                <a:solidFill>
                  <a:schemeClr val="bg1"/>
                </a:solidFill>
              </a:rPr>
              <a:t>, </a:t>
            </a:r>
            <a:r>
              <a:rPr lang="en-US" sz="4000" dirty="0" err="1" smtClean="0">
                <a:solidFill>
                  <a:srgbClr val="00B0F0"/>
                </a:solidFill>
              </a:rPr>
              <a:t>PostgreSQL</a:t>
            </a:r>
            <a:r>
              <a:rPr lang="en-US" sz="4000" dirty="0" smtClean="0">
                <a:solidFill>
                  <a:srgbClr val="00B0F0"/>
                </a:solidFill>
              </a:rPr>
              <a:t>/</a:t>
            </a:r>
            <a:r>
              <a:rPr lang="en-US" sz="4000" dirty="0" err="1" smtClean="0">
                <a:solidFill>
                  <a:srgbClr val="00B0F0"/>
                </a:solidFill>
              </a:rPr>
              <a:t>PostGIS</a:t>
            </a:r>
            <a:r>
              <a:rPr lang="en-US" sz="4000" dirty="0" smtClean="0">
                <a:solidFill>
                  <a:schemeClr val="bg1"/>
                </a:solidFill>
              </a:rPr>
              <a:t> e </a:t>
            </a:r>
            <a:r>
              <a:rPr lang="en-US" sz="4000" dirty="0" smtClean="0">
                <a:solidFill>
                  <a:schemeClr val="accent2"/>
                </a:solidFill>
              </a:rPr>
              <a:t>GDAL/OGR</a:t>
            </a:r>
            <a:endParaRPr lang="en-US" sz="4000" dirty="0">
              <a:solidFill>
                <a:schemeClr val="accent2"/>
              </a:solidFill>
            </a:endParaRPr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 cstate="print"/>
          <a:srcRect l="9524" r="4762"/>
          <a:stretch>
            <a:fillRect/>
          </a:stretch>
        </p:blipFill>
        <p:spPr bwMode="auto">
          <a:xfrm>
            <a:off x="142844" y="4630134"/>
            <a:ext cx="2571768" cy="1013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198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286380" y="4071942"/>
            <a:ext cx="1571636" cy="15716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" name="Picture 10" descr="200px-GDALLogoColor.svg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215206" y="4445650"/>
            <a:ext cx="1450176" cy="1602444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8" name="Immagine 7" descr="Apache-Server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857488" y="4429132"/>
            <a:ext cx="2068804" cy="1343908"/>
          </a:xfrm>
          <a:prstGeom prst="rect">
            <a:avLst/>
          </a:prstGeom>
        </p:spPr>
      </p:pic>
      <p:sp>
        <p:nvSpPr>
          <p:cNvPr id="9" name="CasellaDiTesto 8"/>
          <p:cNvSpPr txBox="1"/>
          <p:nvPr/>
        </p:nvSpPr>
        <p:spPr>
          <a:xfrm>
            <a:off x="4588913" y="6105242"/>
            <a:ext cx="13949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  <a:latin typeface="+mn-lt"/>
              </a:rPr>
              <a:t>psycopg2</a:t>
            </a:r>
            <a:endParaRPr lang="en-US" sz="24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0" name="CasellaDiTesto 9"/>
          <p:cNvSpPr txBox="1"/>
          <p:nvPr/>
        </p:nvSpPr>
        <p:spPr>
          <a:xfrm>
            <a:off x="1428728" y="5586429"/>
            <a:ext cx="10919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>
                <a:solidFill>
                  <a:schemeClr val="bg1"/>
                </a:solidFill>
                <a:latin typeface="+mn-lt"/>
              </a:rPr>
              <a:t>isodate</a:t>
            </a:r>
            <a:endParaRPr lang="en-US" sz="24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2" name="CasellaDiTesto 11"/>
          <p:cNvSpPr txBox="1"/>
          <p:nvPr/>
        </p:nvSpPr>
        <p:spPr>
          <a:xfrm>
            <a:off x="2714612" y="6105242"/>
            <a:ext cx="14991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>
                <a:solidFill>
                  <a:schemeClr val="bg1"/>
                </a:solidFill>
                <a:latin typeface="+mn-lt"/>
              </a:rPr>
              <a:t>mod_wsgi</a:t>
            </a:r>
            <a:endParaRPr lang="en-US" sz="2400" dirty="0">
              <a:solidFill>
                <a:schemeClr val="bg1"/>
              </a:solidFill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0" y="0"/>
            <a:ext cx="9144000" cy="4000504"/>
          </a:xfrm>
          <a:prstGeom prst="roundRect">
            <a:avLst>
              <a:gd name="adj" fmla="val 5608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0" y="2786058"/>
            <a:ext cx="9144000" cy="4019358"/>
          </a:xfrm>
          <a:prstGeom prst="roundRect">
            <a:avLst>
              <a:gd name="adj" fmla="val 5608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428596" y="357166"/>
            <a:ext cx="8358246" cy="4643470"/>
          </a:xfrm>
          <a:prstGeom prst="roundRect">
            <a:avLst>
              <a:gd name="adj" fmla="val 5608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3568" y="462470"/>
            <a:ext cx="7854533" cy="4395289"/>
          </a:xfrm>
        </p:spPr>
        <p:txBody>
          <a:bodyPr anchor="ctr">
            <a:noAutofit/>
          </a:bodyPr>
          <a:lstStyle/>
          <a:p>
            <a:r>
              <a:rPr lang="en-US" sz="6000" b="1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empus Sans ITC" pitchFamily="82" charset="0"/>
              </a:rPr>
              <a:t>Introduzione</a:t>
            </a:r>
            <a:r>
              <a:rPr lang="en-US" sz="6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empus Sans ITC" pitchFamily="82" charset="0"/>
              </a:rPr>
              <a:t> </a:t>
            </a:r>
            <a:r>
              <a:rPr lang="en-US" sz="6000" b="1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empus Sans ITC" pitchFamily="82" charset="0"/>
              </a:rPr>
              <a:t>allo</a:t>
            </a:r>
            <a:r>
              <a:rPr lang="en-US" sz="6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empus Sans ITC" pitchFamily="82" charset="0"/>
              </a:rPr>
              <a:t> standard SOS</a:t>
            </a:r>
          </a:p>
        </p:txBody>
      </p:sp>
      <p:pic>
        <p:nvPicPr>
          <p:cNvPr id="10" name="Picture 6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5818688" y="5286388"/>
            <a:ext cx="2968154" cy="1412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" name="Picture 10" descr="logo_SUPSI_60mm_ITA.gif"/>
          <p:cNvPicPr>
            <a:picLocks noChangeAspect="1"/>
          </p:cNvPicPr>
          <p:nvPr/>
        </p:nvPicPr>
        <p:blipFill>
          <a:blip r:embed="rId4" cstate="screen"/>
          <a:stretch>
            <a:fillRect/>
          </a:stretch>
        </p:blipFill>
        <p:spPr>
          <a:xfrm>
            <a:off x="194056" y="5447186"/>
            <a:ext cx="2433728" cy="103766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Design pattern</a:t>
            </a:r>
            <a:endParaRPr lang="it-I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2984"/>
            <a:ext cx="8329642" cy="1614486"/>
          </a:xfrm>
        </p:spPr>
        <p:txBody>
          <a:bodyPr anchor="ctr">
            <a:normAutofit fontScale="92500" lnSpcReduction="20000"/>
          </a:bodyPr>
          <a:lstStyle/>
          <a:p>
            <a:pPr algn="ctr">
              <a:buNone/>
            </a:pPr>
            <a:r>
              <a:rPr lang="en-US" sz="4400" i="0" dirty="0" err="1" smtClean="0">
                <a:solidFill>
                  <a:schemeClr val="bg1"/>
                </a:solidFill>
              </a:rPr>
              <a:t>istSOS</a:t>
            </a:r>
            <a:r>
              <a:rPr lang="en-US" sz="4400" i="0" dirty="0" smtClean="0">
                <a:solidFill>
                  <a:schemeClr val="bg1"/>
                </a:solidFill>
              </a:rPr>
              <a:t> è </a:t>
            </a:r>
            <a:r>
              <a:rPr lang="en-US" sz="4400" i="0" dirty="0" err="1" smtClean="0">
                <a:solidFill>
                  <a:schemeClr val="bg1"/>
                </a:solidFill>
              </a:rPr>
              <a:t>stato</a:t>
            </a:r>
            <a:r>
              <a:rPr lang="en-US" sz="4400" i="0" dirty="0" smtClean="0">
                <a:solidFill>
                  <a:schemeClr val="bg1"/>
                </a:solidFill>
              </a:rPr>
              <a:t> </a:t>
            </a:r>
            <a:r>
              <a:rPr lang="en-US" sz="4400" i="0" dirty="0" err="1" smtClean="0">
                <a:solidFill>
                  <a:schemeClr val="bg1"/>
                </a:solidFill>
              </a:rPr>
              <a:t>implementato</a:t>
            </a:r>
            <a:r>
              <a:rPr lang="en-US" sz="4400" i="0" dirty="0" smtClean="0">
                <a:solidFill>
                  <a:schemeClr val="bg1"/>
                </a:solidFill>
              </a:rPr>
              <a:t> con un </a:t>
            </a:r>
            <a:r>
              <a:rPr lang="en-US" sz="4400" i="0" u="sng" dirty="0" smtClean="0">
                <a:solidFill>
                  <a:schemeClr val="bg1"/>
                </a:solidFill>
              </a:rPr>
              <a:t>design pattern </a:t>
            </a:r>
            <a:r>
              <a:rPr lang="en-US" sz="4400" i="0" dirty="0" smtClean="0">
                <a:solidFill>
                  <a:schemeClr val="bg1"/>
                </a:solidFill>
              </a:rPr>
              <a:t>(schema </a:t>
            </a:r>
            <a:r>
              <a:rPr lang="en-US" sz="4400" i="0" dirty="0" err="1" smtClean="0">
                <a:solidFill>
                  <a:schemeClr val="bg1"/>
                </a:solidFill>
              </a:rPr>
              <a:t>di</a:t>
            </a:r>
            <a:r>
              <a:rPr lang="en-US" sz="4400" i="0" dirty="0" smtClean="0">
                <a:solidFill>
                  <a:schemeClr val="bg1"/>
                </a:solidFill>
              </a:rPr>
              <a:t> </a:t>
            </a:r>
            <a:r>
              <a:rPr lang="en-US" sz="4400" i="0" dirty="0" err="1" smtClean="0">
                <a:solidFill>
                  <a:schemeClr val="bg1"/>
                </a:solidFill>
              </a:rPr>
              <a:t>progettazione</a:t>
            </a:r>
            <a:r>
              <a:rPr lang="en-US" sz="4400" i="0" dirty="0" smtClean="0">
                <a:solidFill>
                  <a:schemeClr val="bg1"/>
                </a:solidFill>
              </a:rPr>
              <a:t>) </a:t>
            </a:r>
            <a:r>
              <a:rPr lang="en-US" sz="4400" i="0" dirty="0" err="1" smtClean="0">
                <a:solidFill>
                  <a:schemeClr val="bg1"/>
                </a:solidFill>
              </a:rPr>
              <a:t>di</a:t>
            </a:r>
            <a:r>
              <a:rPr lang="en-US" sz="4400" i="0" dirty="0" smtClean="0">
                <a:solidFill>
                  <a:schemeClr val="bg1"/>
                </a:solidFill>
              </a:rPr>
              <a:t> </a:t>
            </a:r>
            <a:r>
              <a:rPr lang="en-US" sz="4400" i="0" dirty="0" err="1" smtClean="0">
                <a:solidFill>
                  <a:schemeClr val="bg1"/>
                </a:solidFill>
              </a:rPr>
              <a:t>tipo</a:t>
            </a:r>
            <a:r>
              <a:rPr lang="en-US" sz="4400" i="0" dirty="0" smtClean="0">
                <a:solidFill>
                  <a:schemeClr val="bg1"/>
                </a:solidFill>
              </a:rPr>
              <a:t> “</a:t>
            </a:r>
            <a:r>
              <a:rPr lang="en-US" sz="4400" b="1" i="0" u="sng" dirty="0" smtClean="0">
                <a:solidFill>
                  <a:schemeClr val="bg1"/>
                </a:solidFill>
              </a:rPr>
              <a:t>factory</a:t>
            </a:r>
            <a:r>
              <a:rPr lang="en-US" sz="4400" b="1" i="0" dirty="0" smtClean="0">
                <a:solidFill>
                  <a:schemeClr val="bg1"/>
                </a:solidFill>
              </a:rPr>
              <a:t>”</a:t>
            </a:r>
            <a:endParaRPr lang="en-US" sz="4400" i="0" dirty="0" smtClean="0">
              <a:solidFill>
                <a:schemeClr val="bg1"/>
              </a:solidFill>
            </a:endParaRPr>
          </a:p>
        </p:txBody>
      </p:sp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5688829" y="2903038"/>
            <a:ext cx="3026575" cy="33834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428596" y="3209884"/>
            <a:ext cx="518126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 err="1" smtClean="0">
                <a:solidFill>
                  <a:schemeClr val="bg1"/>
                </a:solidFill>
                <a:latin typeface="+mj-lt"/>
              </a:rPr>
              <a:t>Questo</a:t>
            </a:r>
            <a:r>
              <a:rPr lang="en-US" sz="36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3600" dirty="0" err="1" smtClean="0">
                <a:solidFill>
                  <a:schemeClr val="bg1"/>
                </a:solidFill>
                <a:latin typeface="+mj-lt"/>
              </a:rPr>
              <a:t>consente</a:t>
            </a:r>
            <a:r>
              <a:rPr lang="en-US" sz="36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3600" dirty="0" err="1" smtClean="0">
                <a:solidFill>
                  <a:schemeClr val="bg1"/>
                </a:solidFill>
                <a:latin typeface="+mj-lt"/>
              </a:rPr>
              <a:t>di</a:t>
            </a:r>
            <a:r>
              <a:rPr lang="en-US" sz="36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3600" dirty="0" err="1" smtClean="0">
                <a:solidFill>
                  <a:schemeClr val="bg1"/>
                </a:solidFill>
                <a:latin typeface="+mj-lt"/>
              </a:rPr>
              <a:t>instanziare</a:t>
            </a:r>
            <a:r>
              <a:rPr lang="en-US" sz="36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3600" dirty="0" err="1" smtClean="0">
                <a:solidFill>
                  <a:schemeClr val="bg1"/>
                </a:solidFill>
                <a:latin typeface="+mj-lt"/>
              </a:rPr>
              <a:t>automaticamente</a:t>
            </a:r>
            <a:r>
              <a:rPr lang="en-US" sz="36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3600" dirty="0" err="1" smtClean="0">
                <a:solidFill>
                  <a:schemeClr val="bg1"/>
                </a:solidFill>
                <a:latin typeface="+mj-lt"/>
              </a:rPr>
              <a:t>oggetti</a:t>
            </a:r>
            <a:r>
              <a:rPr lang="en-US" sz="36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3600" dirty="0" err="1" smtClean="0">
                <a:solidFill>
                  <a:schemeClr val="bg1"/>
                </a:solidFill>
                <a:latin typeface="+mj-lt"/>
              </a:rPr>
              <a:t>diversi</a:t>
            </a:r>
            <a:r>
              <a:rPr lang="en-US" sz="3600" dirty="0" smtClean="0">
                <a:solidFill>
                  <a:schemeClr val="bg1"/>
                </a:solidFill>
                <a:latin typeface="+mj-lt"/>
              </a:rPr>
              <a:t> in </a:t>
            </a:r>
            <a:r>
              <a:rPr lang="en-US" sz="3600" dirty="0" err="1" smtClean="0">
                <a:solidFill>
                  <a:schemeClr val="bg1"/>
                </a:solidFill>
                <a:latin typeface="+mj-lt"/>
              </a:rPr>
              <a:t>funzione</a:t>
            </a:r>
            <a:r>
              <a:rPr lang="en-US" sz="3600" dirty="0" smtClean="0">
                <a:solidFill>
                  <a:schemeClr val="bg1"/>
                </a:solidFill>
                <a:latin typeface="+mj-lt"/>
              </a:rPr>
              <a:t> del </a:t>
            </a:r>
            <a:r>
              <a:rPr lang="en-US" sz="3600" dirty="0" err="1" smtClean="0">
                <a:solidFill>
                  <a:schemeClr val="bg1"/>
                </a:solidFill>
                <a:latin typeface="+mj-lt"/>
              </a:rPr>
              <a:t>tipo</a:t>
            </a:r>
            <a:r>
              <a:rPr lang="en-US" sz="36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3600" dirty="0" err="1" smtClean="0">
                <a:solidFill>
                  <a:schemeClr val="bg1"/>
                </a:solidFill>
                <a:latin typeface="+mj-lt"/>
              </a:rPr>
              <a:t>di</a:t>
            </a:r>
            <a:r>
              <a:rPr lang="en-US" sz="36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3600" dirty="0" err="1" smtClean="0">
                <a:solidFill>
                  <a:schemeClr val="bg1"/>
                </a:solidFill>
                <a:latin typeface="+mj-lt"/>
              </a:rPr>
              <a:t>richiesta</a:t>
            </a:r>
            <a:r>
              <a:rPr lang="en-US" sz="3600" dirty="0" smtClean="0">
                <a:solidFill>
                  <a:schemeClr val="bg1"/>
                </a:solidFill>
                <a:latin typeface="+mj-lt"/>
              </a:rPr>
              <a:t>.</a:t>
            </a:r>
            <a:endParaRPr lang="en-US" sz="36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ight Arrow 36"/>
          <p:cNvSpPr/>
          <p:nvPr/>
        </p:nvSpPr>
        <p:spPr>
          <a:xfrm rot="5400000">
            <a:off x="4935966" y="2828105"/>
            <a:ext cx="564810" cy="337841"/>
          </a:xfrm>
          <a:prstGeom prst="rightArrow">
            <a:avLst/>
          </a:prstGeom>
          <a:scene3d>
            <a:camera prst="orthographicFront" fov="0">
              <a:rot lat="0" lon="0" rev="0"/>
            </a:camera>
            <a:lightRig rig="soft" dir="b">
              <a:rot lat="0" lon="0" rev="0"/>
            </a:lightRig>
          </a:scene3d>
          <a:sp3d prstMaterial="dkEdge">
            <a:bevelT w="63500" h="63500"/>
            <a:contourClr>
              <a:schemeClr val="accent3"/>
            </a:contourClr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istSOS</a:t>
            </a:r>
            <a:r>
              <a:rPr lang="it-IT" dirty="0" smtClean="0"/>
              <a:t>: struttura</a:t>
            </a:r>
            <a:endParaRPr lang="it-IT" dirty="0"/>
          </a:p>
        </p:txBody>
      </p:sp>
      <p:sp>
        <p:nvSpPr>
          <p:cNvPr id="4" name="Right Arrow 3"/>
          <p:cNvSpPr/>
          <p:nvPr/>
        </p:nvSpPr>
        <p:spPr>
          <a:xfrm>
            <a:off x="357158" y="2214554"/>
            <a:ext cx="1785950" cy="714380"/>
          </a:xfrm>
          <a:prstGeom prst="rightArrow">
            <a:avLst/>
          </a:prstGeom>
          <a:ln>
            <a:noFill/>
          </a:ln>
          <a:scene3d>
            <a:camera prst="orthographicFront" fov="0">
              <a:rot lat="0" lon="0" rev="0"/>
            </a:camera>
            <a:lightRig rig="soft" dir="b">
              <a:rot lat="0" lon="0" rev="0"/>
            </a:lightRig>
          </a:scene3d>
          <a:sp3d prstMaterial="dkEdge">
            <a:bevelT w="63500" h="63500"/>
            <a:contourClr>
              <a:schemeClr val="accent4"/>
            </a:contourClr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smtClean="0"/>
              <a:t>SOS </a:t>
            </a:r>
            <a:r>
              <a:rPr lang="it-IT" dirty="0" err="1" smtClean="0"/>
              <a:t>request</a:t>
            </a:r>
            <a:endParaRPr lang="it-IT" dirty="0"/>
          </a:p>
        </p:txBody>
      </p:sp>
      <p:sp>
        <p:nvSpPr>
          <p:cNvPr id="5" name="Rounded Rectangle 4"/>
          <p:cNvSpPr/>
          <p:nvPr/>
        </p:nvSpPr>
        <p:spPr>
          <a:xfrm>
            <a:off x="2357422" y="1643050"/>
            <a:ext cx="1143008" cy="4572032"/>
          </a:xfrm>
          <a:prstGeom prst="roundRect">
            <a:avLst/>
          </a:prstGeom>
          <a:ln>
            <a:noFill/>
          </a:ln>
          <a:scene3d>
            <a:camera prst="orthographicFront" fov="0">
              <a:rot lat="0" lon="0" rev="0"/>
            </a:camera>
            <a:lightRig rig="soft" dir="b">
              <a:rot lat="0" lon="0" rev="0"/>
            </a:lightRig>
          </a:scene3d>
          <a:sp3d prstMaterial="dkEdge">
            <a:bevelT w="63500" h="63500"/>
            <a:contourClr>
              <a:schemeClr val="accent1"/>
            </a:contourClr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 smtClean="0"/>
              <a:t>istSOS</a:t>
            </a:r>
            <a:endParaRPr lang="it-IT" dirty="0"/>
          </a:p>
        </p:txBody>
      </p:sp>
      <p:sp>
        <p:nvSpPr>
          <p:cNvPr id="6" name="Right Arrow 5"/>
          <p:cNvSpPr/>
          <p:nvPr/>
        </p:nvSpPr>
        <p:spPr>
          <a:xfrm>
            <a:off x="3714744" y="1857364"/>
            <a:ext cx="857256" cy="571504"/>
          </a:xfrm>
          <a:prstGeom prst="rightArrow">
            <a:avLst/>
          </a:prstGeom>
          <a:ln>
            <a:noFill/>
          </a:ln>
          <a:scene3d>
            <a:camera prst="orthographicFront" fov="0">
              <a:rot lat="0" lon="0" rev="0"/>
            </a:camera>
            <a:lightRig rig="soft" dir="b">
              <a:rot lat="0" lon="0" rev="0"/>
            </a:lightRig>
          </a:scene3d>
          <a:sp3d prstMaterial="dkEdge">
            <a:bevelT w="63500" h="63500"/>
            <a:contourClr>
              <a:schemeClr val="accent3"/>
            </a:contourClr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Oval 6"/>
          <p:cNvSpPr/>
          <p:nvPr/>
        </p:nvSpPr>
        <p:spPr>
          <a:xfrm>
            <a:off x="4718305" y="1643050"/>
            <a:ext cx="1000132" cy="1000132"/>
          </a:xfrm>
          <a:prstGeom prst="ellipse">
            <a:avLst/>
          </a:prstGeom>
          <a:scene3d>
            <a:camera prst="orthographicFront" fov="0">
              <a:rot lat="0" lon="0" rev="0"/>
            </a:camera>
            <a:lightRig rig="soft" dir="b">
              <a:rot lat="0" lon="0" rev="0"/>
            </a:lightRig>
          </a:scene3d>
          <a:sp3d prstMaterial="dkEdge">
            <a:bevelT w="63500" h="63500"/>
            <a:contourClr>
              <a:schemeClr val="accent3"/>
            </a:contourClr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9" name="Oval 8"/>
          <p:cNvSpPr/>
          <p:nvPr/>
        </p:nvSpPr>
        <p:spPr>
          <a:xfrm>
            <a:off x="4718305" y="3393281"/>
            <a:ext cx="1000132" cy="1000132"/>
          </a:xfrm>
          <a:prstGeom prst="ellipse">
            <a:avLst/>
          </a:prstGeom>
          <a:ln>
            <a:noFill/>
          </a:ln>
          <a:scene3d>
            <a:camera prst="orthographicFront" fov="0">
              <a:rot lat="0" lon="0" rev="0"/>
            </a:camera>
            <a:lightRig rig="soft" dir="b">
              <a:rot lat="0" lon="0" rev="0"/>
            </a:lightRig>
          </a:scene3d>
          <a:sp3d prstMaterial="dkEdge">
            <a:bevelT w="63500" h="63500"/>
            <a:contourClr>
              <a:schemeClr val="accent3"/>
            </a:contourClr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1" name="Oval 10"/>
          <p:cNvSpPr/>
          <p:nvPr/>
        </p:nvSpPr>
        <p:spPr>
          <a:xfrm>
            <a:off x="4718305" y="5143512"/>
            <a:ext cx="1000132" cy="1000132"/>
          </a:xfrm>
          <a:prstGeom prst="ellipse">
            <a:avLst/>
          </a:prstGeom>
          <a:ln>
            <a:noFill/>
          </a:ln>
          <a:scene3d>
            <a:camera prst="orthographicFront" fov="0">
              <a:rot lat="0" lon="0" rev="0"/>
            </a:camera>
            <a:lightRig rig="soft" dir="b">
              <a:rot lat="0" lon="0" rev="0"/>
            </a:lightRig>
          </a:scene3d>
          <a:sp3d prstMaterial="dkEdge">
            <a:bevelT w="63500" h="63500"/>
            <a:contourClr>
              <a:schemeClr val="accent3"/>
            </a:contourClr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2" name="Right Arrow 11"/>
          <p:cNvSpPr/>
          <p:nvPr/>
        </p:nvSpPr>
        <p:spPr>
          <a:xfrm rot="5400000">
            <a:off x="4935966" y="4620750"/>
            <a:ext cx="564810" cy="337841"/>
          </a:xfrm>
          <a:prstGeom prst="rightArrow">
            <a:avLst/>
          </a:prstGeom>
          <a:scene3d>
            <a:camera prst="orthographicFront" fov="0">
              <a:rot lat="0" lon="0" rev="0"/>
            </a:camera>
            <a:lightRig rig="soft" dir="b">
              <a:rot lat="0" lon="0" rev="0"/>
            </a:lightRig>
          </a:scene3d>
          <a:sp3d prstMaterial="dkEdge">
            <a:bevelT w="63500" h="63500"/>
            <a:contourClr>
              <a:schemeClr val="accent3"/>
            </a:contourClr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ight Arrow 12"/>
          <p:cNvSpPr/>
          <p:nvPr/>
        </p:nvSpPr>
        <p:spPr>
          <a:xfrm rot="10800000">
            <a:off x="3714745" y="5357826"/>
            <a:ext cx="857256" cy="571504"/>
          </a:xfrm>
          <a:prstGeom prst="rightArrow">
            <a:avLst/>
          </a:prstGeom>
          <a:ln>
            <a:noFill/>
          </a:ln>
          <a:scene3d>
            <a:camera prst="orthographicFront" fov="0">
              <a:rot lat="0" lon="0" rev="0"/>
            </a:camera>
            <a:lightRig rig="soft" dir="b">
              <a:rot lat="0" lon="0" rev="0"/>
            </a:lightRig>
          </a:scene3d>
          <a:sp3d prstMaterial="dkEdge">
            <a:bevelT w="63500" h="63500"/>
            <a:contourClr>
              <a:schemeClr val="accent3"/>
            </a:contourClr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ight Arrow 13"/>
          <p:cNvSpPr/>
          <p:nvPr/>
        </p:nvSpPr>
        <p:spPr>
          <a:xfrm>
            <a:off x="5937996" y="3442313"/>
            <a:ext cx="848581" cy="337841"/>
          </a:xfrm>
          <a:prstGeom prst="rightArrow">
            <a:avLst/>
          </a:prstGeom>
          <a:ln>
            <a:noFill/>
          </a:ln>
          <a:scene3d>
            <a:camera prst="orthographicFront" fov="0">
              <a:rot lat="0" lon="0" rev="0"/>
            </a:camera>
            <a:lightRig rig="soft" dir="b">
              <a:rot lat="0" lon="0" rev="0"/>
            </a:lightRig>
          </a:scene3d>
          <a:sp3d prstMaterial="dkEdge">
            <a:bevelT w="63500" h="63500"/>
            <a:contourClr>
              <a:schemeClr val="accent3"/>
            </a:contourClr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Oval 14"/>
          <p:cNvSpPr/>
          <p:nvPr/>
        </p:nvSpPr>
        <p:spPr>
          <a:xfrm>
            <a:off x="6858016" y="3357562"/>
            <a:ext cx="1000132" cy="1000132"/>
          </a:xfrm>
          <a:prstGeom prst="ellipse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6" name="Right Arrow 15"/>
          <p:cNvSpPr/>
          <p:nvPr/>
        </p:nvSpPr>
        <p:spPr>
          <a:xfrm rot="10800000">
            <a:off x="5857885" y="3857628"/>
            <a:ext cx="848581" cy="337841"/>
          </a:xfrm>
          <a:prstGeom prst="rightArrow">
            <a:avLst/>
          </a:prstGeom>
          <a:ln>
            <a:noFill/>
          </a:ln>
          <a:scene3d>
            <a:camera prst="orthographicFront" fov="0">
              <a:rot lat="0" lon="0" rev="0"/>
            </a:camera>
            <a:lightRig rig="soft" dir="b">
              <a:rot lat="0" lon="0" rev="0"/>
            </a:lightRig>
          </a:scene3d>
          <a:sp3d prstMaterial="dkEdge">
            <a:bevelT w="63500" h="63500"/>
            <a:contourClr>
              <a:schemeClr val="accent3"/>
            </a:contourClr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ight Arrow 18"/>
          <p:cNvSpPr/>
          <p:nvPr/>
        </p:nvSpPr>
        <p:spPr>
          <a:xfrm rot="10800000">
            <a:off x="285720" y="4714884"/>
            <a:ext cx="1785950" cy="785818"/>
          </a:xfrm>
          <a:prstGeom prst="rightArrow">
            <a:avLst/>
          </a:prstGeom>
          <a:scene3d>
            <a:camera prst="orthographicFront" fov="0">
              <a:rot lat="0" lon="0" rev="0"/>
            </a:camera>
            <a:lightRig rig="soft" dir="b">
              <a:rot lat="0" lon="0" rev="0"/>
            </a:lightRig>
          </a:scene3d>
          <a:sp3d prstMaterial="dkEdge">
            <a:bevelT w="63500" h="63500"/>
            <a:contourClr>
              <a:schemeClr val="accent4"/>
            </a:contourClr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1" name="TextBox 20"/>
          <p:cNvSpPr txBox="1"/>
          <p:nvPr/>
        </p:nvSpPr>
        <p:spPr>
          <a:xfrm>
            <a:off x="4643438" y="3702610"/>
            <a:ext cx="1149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 smtClean="0">
                <a:solidFill>
                  <a:schemeClr val="bg1"/>
                </a:solidFill>
                <a:latin typeface="+mn-lt"/>
              </a:rPr>
              <a:t>responder</a:t>
            </a:r>
            <a:endParaRPr lang="it-IT" dirty="0" smtClean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713874" y="5451298"/>
            <a:ext cx="1008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 smtClean="0">
                <a:solidFill>
                  <a:schemeClr val="bg1"/>
                </a:solidFill>
                <a:latin typeface="+mn-lt"/>
              </a:rPr>
              <a:t>renderer</a:t>
            </a:r>
            <a:endParaRPr lang="it-IT" dirty="0" smtClean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832374" y="3665348"/>
            <a:ext cx="1015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 smtClean="0">
                <a:solidFill>
                  <a:schemeClr val="bg1"/>
                </a:solidFill>
                <a:latin typeface="+mn-lt"/>
              </a:rPr>
              <a:t>istSO</a:t>
            </a:r>
            <a:r>
              <a:rPr lang="it-IT" dirty="0" smtClean="0">
                <a:solidFill>
                  <a:schemeClr val="bg1"/>
                </a:solidFill>
                <a:latin typeface="+mn-lt"/>
              </a:rPr>
              <a:t> DB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902868" y="1966064"/>
            <a:ext cx="641522" cy="369332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none" rtlCol="0">
            <a:spAutoFit/>
          </a:bodyPr>
          <a:lstStyle/>
          <a:p>
            <a:r>
              <a:rPr lang="it-IT" dirty="0" err="1" smtClean="0">
                <a:solidFill>
                  <a:schemeClr val="bg1"/>
                </a:solidFill>
                <a:latin typeface="+mn-lt"/>
              </a:rPr>
              <a:t>filter</a:t>
            </a:r>
            <a:endParaRPr lang="it-IT" dirty="0" smtClean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71472" y="4918181"/>
            <a:ext cx="1454437" cy="369332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none" rtlCol="0">
            <a:spAutoFit/>
          </a:bodyPr>
          <a:lstStyle/>
          <a:p>
            <a:r>
              <a:rPr lang="it-IT" dirty="0" smtClean="0">
                <a:solidFill>
                  <a:schemeClr val="bg1"/>
                </a:solidFill>
                <a:latin typeface="+mn-lt"/>
              </a:rPr>
              <a:t>SOS </a:t>
            </a:r>
            <a:r>
              <a:rPr lang="it-IT" dirty="0" err="1" smtClean="0">
                <a:solidFill>
                  <a:schemeClr val="bg1"/>
                </a:solidFill>
                <a:latin typeface="+mn-lt"/>
              </a:rPr>
              <a:t>response</a:t>
            </a:r>
            <a:endParaRPr lang="it-IT" dirty="0" smtClean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6" name="Rounded Rectangular Callout 25"/>
          <p:cNvSpPr/>
          <p:nvPr/>
        </p:nvSpPr>
        <p:spPr>
          <a:xfrm>
            <a:off x="6215074" y="1142984"/>
            <a:ext cx="2500330" cy="571504"/>
          </a:xfrm>
          <a:prstGeom prst="wedgeRoundRectCallout">
            <a:avLst>
              <a:gd name="adj1" fmla="val -69358"/>
              <a:gd name="adj2" fmla="val 100093"/>
              <a:gd name="adj3" fmla="val 16667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smtClean="0">
                <a:solidFill>
                  <a:schemeClr val="bg1"/>
                </a:solidFill>
              </a:rPr>
              <a:t>Converte le richieste in oggetti </a:t>
            </a:r>
            <a:r>
              <a:rPr lang="it-IT" dirty="0" err="1" smtClean="0">
                <a:solidFill>
                  <a:schemeClr val="bg1"/>
                </a:solidFill>
              </a:rPr>
              <a:t>python</a:t>
            </a:r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27" name="Oval 26"/>
          <p:cNvSpPr/>
          <p:nvPr/>
        </p:nvSpPr>
        <p:spPr>
          <a:xfrm>
            <a:off x="1760280" y="2420322"/>
            <a:ext cx="285752" cy="285752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smtClean="0"/>
              <a:t>1</a:t>
            </a:r>
            <a:endParaRPr lang="it-IT" dirty="0"/>
          </a:p>
        </p:txBody>
      </p:sp>
      <p:sp>
        <p:nvSpPr>
          <p:cNvPr id="28" name="Oval 27"/>
          <p:cNvSpPr/>
          <p:nvPr/>
        </p:nvSpPr>
        <p:spPr>
          <a:xfrm>
            <a:off x="3929058" y="2000240"/>
            <a:ext cx="285752" cy="285752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smtClean="0"/>
              <a:t>2</a:t>
            </a:r>
            <a:endParaRPr lang="it-IT" dirty="0"/>
          </a:p>
        </p:txBody>
      </p:sp>
      <p:sp>
        <p:nvSpPr>
          <p:cNvPr id="29" name="Oval 28"/>
          <p:cNvSpPr/>
          <p:nvPr/>
        </p:nvSpPr>
        <p:spPr>
          <a:xfrm>
            <a:off x="5075495" y="2786058"/>
            <a:ext cx="285752" cy="285752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smtClean="0"/>
              <a:t>3</a:t>
            </a:r>
            <a:endParaRPr lang="it-IT" dirty="0"/>
          </a:p>
        </p:txBody>
      </p:sp>
      <p:sp>
        <p:nvSpPr>
          <p:cNvPr id="30" name="Oval 29"/>
          <p:cNvSpPr/>
          <p:nvPr/>
        </p:nvSpPr>
        <p:spPr>
          <a:xfrm>
            <a:off x="6180890" y="3457708"/>
            <a:ext cx="285752" cy="285752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smtClean="0"/>
              <a:t>4</a:t>
            </a:r>
            <a:endParaRPr lang="it-IT" dirty="0"/>
          </a:p>
        </p:txBody>
      </p:sp>
      <p:sp>
        <p:nvSpPr>
          <p:cNvPr id="31" name="Oval 30"/>
          <p:cNvSpPr/>
          <p:nvPr/>
        </p:nvSpPr>
        <p:spPr>
          <a:xfrm>
            <a:off x="6180890" y="3890070"/>
            <a:ext cx="285752" cy="285752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smtClean="0"/>
              <a:t>5</a:t>
            </a:r>
            <a:endParaRPr lang="it-IT" dirty="0"/>
          </a:p>
        </p:txBody>
      </p:sp>
      <p:sp>
        <p:nvSpPr>
          <p:cNvPr id="32" name="Oval 31"/>
          <p:cNvSpPr/>
          <p:nvPr/>
        </p:nvSpPr>
        <p:spPr>
          <a:xfrm>
            <a:off x="5075495" y="4546370"/>
            <a:ext cx="285752" cy="285752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smtClean="0"/>
              <a:t>6</a:t>
            </a:r>
            <a:endParaRPr lang="it-IT" dirty="0"/>
          </a:p>
        </p:txBody>
      </p:sp>
      <p:sp>
        <p:nvSpPr>
          <p:cNvPr id="33" name="Oval 32"/>
          <p:cNvSpPr/>
          <p:nvPr/>
        </p:nvSpPr>
        <p:spPr>
          <a:xfrm>
            <a:off x="4071934" y="5500702"/>
            <a:ext cx="285752" cy="285752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smtClean="0"/>
              <a:t>7</a:t>
            </a:r>
            <a:endParaRPr lang="it-IT" dirty="0"/>
          </a:p>
        </p:txBody>
      </p:sp>
      <p:sp>
        <p:nvSpPr>
          <p:cNvPr id="34" name="Oval 33"/>
          <p:cNvSpPr/>
          <p:nvPr/>
        </p:nvSpPr>
        <p:spPr>
          <a:xfrm>
            <a:off x="357158" y="4954836"/>
            <a:ext cx="285752" cy="285752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smtClean="0"/>
              <a:t>8</a:t>
            </a:r>
            <a:endParaRPr lang="it-IT" dirty="0"/>
          </a:p>
        </p:txBody>
      </p:sp>
      <p:sp>
        <p:nvSpPr>
          <p:cNvPr id="35" name="Rounded Rectangular Callout 34"/>
          <p:cNvSpPr/>
          <p:nvPr/>
        </p:nvSpPr>
        <p:spPr>
          <a:xfrm>
            <a:off x="5929322" y="4572008"/>
            <a:ext cx="3071834" cy="928694"/>
          </a:xfrm>
          <a:prstGeom prst="wedgeRoundRectCallout">
            <a:avLst>
              <a:gd name="adj1" fmla="val -62199"/>
              <a:gd name="adj2" fmla="val -74054"/>
              <a:gd name="adj3" fmla="val 16667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smtClean="0">
                <a:solidFill>
                  <a:schemeClr val="bg1"/>
                </a:solidFill>
              </a:rPr>
              <a:t>Recupera le informazioni richieste ed esegue le operazioni transazionali</a:t>
            </a:r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36" name="Rounded Rectangular Callout 35"/>
          <p:cNvSpPr/>
          <p:nvPr/>
        </p:nvSpPr>
        <p:spPr>
          <a:xfrm>
            <a:off x="5857884" y="5929330"/>
            <a:ext cx="3071834" cy="642942"/>
          </a:xfrm>
          <a:prstGeom prst="wedgeRoundRectCallout">
            <a:avLst>
              <a:gd name="adj1" fmla="val -56357"/>
              <a:gd name="adj2" fmla="val -48494"/>
              <a:gd name="adj3" fmla="val 16667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smtClean="0">
                <a:solidFill>
                  <a:schemeClr val="bg1"/>
                </a:solidFill>
              </a:rPr>
              <a:t>Converte le informazioni in formato SOS</a:t>
            </a:r>
            <a:endParaRPr lang="it-IT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14282" y="1303341"/>
            <a:ext cx="4186238" cy="4911741"/>
          </a:xfrm>
        </p:spPr>
        <p:txBody>
          <a:bodyPr/>
          <a:lstStyle/>
          <a:p>
            <a:r>
              <a:rPr lang="en-US" b="1" u="sng" dirty="0" err="1" smtClean="0">
                <a:solidFill>
                  <a:schemeClr val="bg1"/>
                </a:solidFill>
              </a:rPr>
              <a:t>CoreProfile</a:t>
            </a:r>
            <a:r>
              <a:rPr lang="en-US" b="1" dirty="0" smtClean="0">
                <a:solidFill>
                  <a:schemeClr val="bg1"/>
                </a:solidFill>
              </a:rPr>
              <a:t>:</a:t>
            </a:r>
          </a:p>
          <a:p>
            <a:pPr lvl="1"/>
            <a:r>
              <a:rPr lang="en-US" dirty="0" err="1" smtClean="0">
                <a:solidFill>
                  <a:schemeClr val="bg1"/>
                </a:solidFill>
              </a:rPr>
              <a:t>GetCapabilities</a:t>
            </a:r>
            <a:endParaRPr lang="en-US" dirty="0" smtClean="0">
              <a:solidFill>
                <a:schemeClr val="bg1"/>
              </a:solidFill>
            </a:endParaRPr>
          </a:p>
          <a:p>
            <a:pPr lvl="1"/>
            <a:r>
              <a:rPr lang="en-US" dirty="0" err="1" smtClean="0">
                <a:solidFill>
                  <a:schemeClr val="bg1"/>
                </a:solidFill>
              </a:rPr>
              <a:t>DescribeSensor</a:t>
            </a:r>
            <a:endParaRPr lang="en-US" dirty="0" smtClean="0">
              <a:solidFill>
                <a:schemeClr val="bg1"/>
              </a:solidFill>
            </a:endParaRPr>
          </a:p>
          <a:p>
            <a:pPr lvl="1"/>
            <a:r>
              <a:rPr lang="en-US" dirty="0" err="1" smtClean="0">
                <a:solidFill>
                  <a:schemeClr val="bg1"/>
                </a:solidFill>
              </a:rPr>
              <a:t>GetObservation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b="1" u="sng" dirty="0" smtClean="0">
                <a:solidFill>
                  <a:schemeClr val="bg1"/>
                </a:solidFill>
              </a:rPr>
              <a:t>Transactional Profile:</a:t>
            </a:r>
          </a:p>
          <a:p>
            <a:pPr lvl="1"/>
            <a:r>
              <a:rPr lang="en-US" dirty="0" err="1" smtClean="0">
                <a:solidFill>
                  <a:schemeClr val="bg1"/>
                </a:solidFill>
              </a:rPr>
              <a:t>RegisterSensor</a:t>
            </a:r>
            <a:endParaRPr lang="en-US" dirty="0" smtClean="0">
              <a:solidFill>
                <a:schemeClr val="bg1"/>
              </a:solidFill>
            </a:endParaRPr>
          </a:p>
          <a:p>
            <a:pPr lvl="1"/>
            <a:r>
              <a:rPr lang="en-US" dirty="0" err="1" smtClean="0">
                <a:solidFill>
                  <a:schemeClr val="bg1"/>
                </a:solidFill>
              </a:rPr>
              <a:t>InsertObservation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b="1" u="sng" dirty="0" smtClean="0">
                <a:solidFill>
                  <a:schemeClr val="bg1"/>
                </a:solidFill>
              </a:rPr>
              <a:t>Enhanced profile:</a:t>
            </a:r>
          </a:p>
          <a:p>
            <a:pPr lvl="1"/>
            <a:r>
              <a:rPr lang="en-US" dirty="0" err="1" smtClean="0">
                <a:solidFill>
                  <a:schemeClr val="bg1"/>
                </a:solidFill>
              </a:rPr>
              <a:t>GetFeatureOfInterest</a:t>
            </a:r>
            <a:endParaRPr lang="en-US" dirty="0" smtClean="0">
              <a:solidFill>
                <a:schemeClr val="bg1"/>
              </a:solidFill>
            </a:endParaRPr>
          </a:p>
          <a:p>
            <a:pPr>
              <a:buNone/>
            </a:pPr>
            <a:endParaRPr lang="en-US" dirty="0" smtClean="0">
              <a:solidFill>
                <a:schemeClr val="bg1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Richieste</a:t>
            </a:r>
            <a:r>
              <a:rPr lang="en-US" dirty="0" smtClean="0"/>
              <a:t> </a:t>
            </a:r>
            <a:r>
              <a:rPr lang="en-US" dirty="0" err="1" smtClean="0"/>
              <a:t>supportate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643438" y="1303341"/>
            <a:ext cx="4357718" cy="52383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ctr" fontAlgn="auto">
              <a:spcBef>
                <a:spcPct val="20000"/>
              </a:spcBef>
              <a:spcAft>
                <a:spcPts val="0"/>
              </a:spcAft>
            </a:pPr>
            <a:r>
              <a:rPr lang="en-US" sz="3200" dirty="0" smtClean="0">
                <a:solidFill>
                  <a:srgbClr val="FF0000"/>
                </a:solidFill>
                <a:latin typeface="Tempus Sans ITC"/>
                <a:cs typeface="+mn-cs"/>
              </a:rPr>
              <a:t>Non </a:t>
            </a:r>
            <a:r>
              <a:rPr lang="en-US" sz="3200" dirty="0" err="1" smtClean="0">
                <a:solidFill>
                  <a:srgbClr val="FF0000"/>
                </a:solidFill>
                <a:latin typeface="Tempus Sans ITC"/>
                <a:cs typeface="+mn-cs"/>
              </a:rPr>
              <a:t>ancora</a:t>
            </a:r>
            <a:r>
              <a:rPr lang="en-US" sz="3200" dirty="0" smtClean="0">
                <a:solidFill>
                  <a:srgbClr val="FF0000"/>
                </a:solidFill>
                <a:latin typeface="Tempus Sans ITC"/>
                <a:cs typeface="+mn-cs"/>
              </a:rPr>
              <a:t> </a:t>
            </a:r>
            <a:r>
              <a:rPr lang="en-US" sz="3200" dirty="0" err="1" smtClean="0">
                <a:solidFill>
                  <a:srgbClr val="FF0000"/>
                </a:solidFill>
                <a:latin typeface="Tempus Sans ITC"/>
                <a:cs typeface="+mn-cs"/>
              </a:rPr>
              <a:t>sviluppate</a:t>
            </a:r>
            <a:endParaRPr lang="en-US" sz="3200" dirty="0" smtClean="0">
              <a:solidFill>
                <a:srgbClr val="FF0000"/>
              </a:solidFill>
              <a:latin typeface="Tempus Sans ITC"/>
              <a:cs typeface="+mn-cs"/>
              <a:sym typeface="Wingdings" pitchFamily="2" charset="2"/>
            </a:endParaRPr>
          </a:p>
          <a:p>
            <a:pPr marL="342900" lvl="0" indent="-342900" algn="ctr" fontAlgn="auto">
              <a:spcBef>
                <a:spcPct val="20000"/>
              </a:spcBef>
              <a:spcAft>
                <a:spcPts val="0"/>
              </a:spcAft>
            </a:pPr>
            <a:endParaRPr lang="en-US" sz="3200" dirty="0" smtClean="0">
              <a:solidFill>
                <a:srgbClr val="FF0000"/>
              </a:solidFill>
              <a:latin typeface="Tempus Sans ITC"/>
              <a:cs typeface="+mn-cs"/>
            </a:endParaRPr>
          </a:p>
          <a:p>
            <a:pPr marL="342900" lvl="0" indent="-342900" fontAlgn="auto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US" sz="3200" b="1" u="sng" dirty="0" smtClean="0">
                <a:solidFill>
                  <a:srgbClr val="FF0000"/>
                </a:solidFill>
                <a:latin typeface="Tempus Sans ITC"/>
                <a:cs typeface="+mn-cs"/>
              </a:rPr>
              <a:t>Enhanced profile:</a:t>
            </a:r>
            <a:endParaRPr lang="it-IT" sz="2800" dirty="0" smtClean="0">
              <a:solidFill>
                <a:srgbClr val="FF0000"/>
              </a:solidFill>
              <a:latin typeface="+mn-lt"/>
              <a:cs typeface="+mn-cs"/>
            </a:endParaRPr>
          </a:p>
          <a:p>
            <a:pPr marL="742950" lvl="1" indent="-285750">
              <a:spcBef>
                <a:spcPct val="20000"/>
              </a:spcBef>
              <a:buFont typeface="Arial" pitchFamily="34" charset="0"/>
              <a:buChar char="–"/>
            </a:pPr>
            <a:r>
              <a:rPr lang="it-IT" sz="2800" dirty="0" smtClean="0">
                <a:solidFill>
                  <a:srgbClr val="FF0000"/>
                </a:solidFill>
                <a:latin typeface="+mn-lt"/>
                <a:cs typeface="+mn-cs"/>
              </a:rPr>
              <a:t>GetResult</a:t>
            </a:r>
          </a:p>
          <a:p>
            <a:pPr marL="742950" lvl="1" indent="-285750">
              <a:spcBef>
                <a:spcPct val="20000"/>
              </a:spcBef>
              <a:buFont typeface="Arial" pitchFamily="34" charset="0"/>
              <a:buChar char="–"/>
            </a:pPr>
            <a:r>
              <a:rPr lang="it-IT" sz="2800" dirty="0" smtClean="0">
                <a:solidFill>
                  <a:srgbClr val="FF0000"/>
                </a:solidFill>
                <a:latin typeface="+mn-lt"/>
                <a:cs typeface="+mn-cs"/>
              </a:rPr>
              <a:t>GetObservationByID</a:t>
            </a:r>
          </a:p>
          <a:p>
            <a:pPr marL="742950" lvl="1" indent="-285750">
              <a:spcBef>
                <a:spcPct val="20000"/>
              </a:spcBef>
              <a:buFont typeface="Arial" pitchFamily="34" charset="0"/>
              <a:buChar char="–"/>
            </a:pPr>
            <a:r>
              <a:rPr lang="it-IT" sz="2400" dirty="0" smtClean="0">
                <a:solidFill>
                  <a:srgbClr val="FF0000"/>
                </a:solidFill>
                <a:latin typeface="+mn-lt"/>
                <a:cs typeface="+mn-cs"/>
              </a:rPr>
              <a:t>GetFeatureOfInterestTime</a:t>
            </a:r>
          </a:p>
          <a:p>
            <a:pPr marL="742950" lvl="1" indent="-285750">
              <a:spcBef>
                <a:spcPct val="20000"/>
              </a:spcBef>
              <a:buFont typeface="Arial" pitchFamily="34" charset="0"/>
              <a:buChar char="–"/>
            </a:pPr>
            <a:r>
              <a:rPr lang="it-IT" sz="2800" dirty="0" smtClean="0">
                <a:solidFill>
                  <a:srgbClr val="FF0000"/>
                </a:solidFill>
                <a:latin typeface="+mn-lt"/>
                <a:cs typeface="+mn-cs"/>
              </a:rPr>
              <a:t>DescribeFeatureType</a:t>
            </a:r>
          </a:p>
          <a:p>
            <a:pPr marL="742950" lvl="1" indent="-285750">
              <a:spcBef>
                <a:spcPct val="20000"/>
              </a:spcBef>
              <a:buFont typeface="Arial" pitchFamily="34" charset="0"/>
              <a:buChar char="–"/>
            </a:pPr>
            <a:r>
              <a:rPr lang="it-IT" sz="2400" dirty="0" smtClean="0">
                <a:solidFill>
                  <a:srgbClr val="FF0000"/>
                </a:solidFill>
                <a:latin typeface="+mn-lt"/>
                <a:cs typeface="+mn-cs"/>
              </a:rPr>
              <a:t>DescribeObservationType</a:t>
            </a:r>
          </a:p>
          <a:p>
            <a:pPr marL="742950" lvl="1" indent="-285750">
              <a:spcBef>
                <a:spcPct val="20000"/>
              </a:spcBef>
              <a:buFont typeface="Arial" pitchFamily="34" charset="0"/>
              <a:buChar char="–"/>
            </a:pPr>
            <a:r>
              <a:rPr lang="it-IT" sz="2800" dirty="0" smtClean="0">
                <a:solidFill>
                  <a:srgbClr val="FF0000"/>
                </a:solidFill>
                <a:latin typeface="+mn-lt"/>
                <a:cs typeface="+mn-cs"/>
              </a:rPr>
              <a:t>DescribeResultModel</a:t>
            </a:r>
          </a:p>
          <a:p>
            <a:pPr marL="742950" lvl="1" indent="-285750">
              <a:spcBef>
                <a:spcPct val="20000"/>
              </a:spcBef>
              <a:buFont typeface="Arial" pitchFamily="34" charset="0"/>
              <a:buChar char="–"/>
            </a:pPr>
            <a:endParaRPr lang="it-IT" sz="2800" dirty="0" smtClean="0">
              <a:solidFill>
                <a:srgbClr val="FF0000"/>
              </a:solidFill>
              <a:latin typeface="+mn-lt"/>
              <a:cs typeface="+mn-cs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142844" y="1214422"/>
            <a:ext cx="4357718" cy="5072098"/>
          </a:xfrm>
          <a:prstGeom prst="roundRect">
            <a:avLst>
              <a:gd name="adj" fmla="val 7341"/>
            </a:avLst>
          </a:prstGeom>
          <a:noFill/>
          <a:ln w="38100">
            <a:solidFill>
              <a:srgbClr val="31F7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4643438" y="1214422"/>
            <a:ext cx="4357718" cy="5072098"/>
          </a:xfrm>
          <a:prstGeom prst="roundRect">
            <a:avLst>
              <a:gd name="adj" fmla="val 7341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/>
          <p:cNvSpPr/>
          <p:nvPr/>
        </p:nvSpPr>
        <p:spPr>
          <a:xfrm>
            <a:off x="6997178" y="3786190"/>
            <a:ext cx="2071712" cy="247404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4071934" y="3786190"/>
            <a:ext cx="2772328" cy="192643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47692" y="3786190"/>
            <a:ext cx="3809928" cy="2474046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7692" y="1071546"/>
            <a:ext cx="9021198" cy="4911741"/>
          </a:xfrm>
        </p:spPr>
        <p:txBody>
          <a:bodyPr/>
          <a:lstStyle/>
          <a:p>
            <a:pPr algn="ctr">
              <a:buNone/>
            </a:pPr>
            <a:r>
              <a:rPr lang="en-US" dirty="0" smtClean="0">
                <a:solidFill>
                  <a:schemeClr val="bg1"/>
                </a:solidFill>
              </a:rPr>
              <a:t>Per </a:t>
            </a:r>
            <a:r>
              <a:rPr lang="en-US" dirty="0" err="1" smtClean="0">
                <a:solidFill>
                  <a:schemeClr val="bg1"/>
                </a:solidFill>
              </a:rPr>
              <a:t>istSOS</a:t>
            </a:r>
            <a:r>
              <a:rPr lang="en-US" dirty="0" smtClean="0">
                <a:solidFill>
                  <a:schemeClr val="bg1"/>
                </a:solidFill>
              </a:rPr>
              <a:t>  vale</a:t>
            </a:r>
          </a:p>
          <a:p>
            <a:pPr algn="ctr">
              <a:buNone/>
            </a:pPr>
            <a:r>
              <a:rPr lang="en-US" sz="40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sensore</a:t>
            </a:r>
            <a:r>
              <a:rPr lang="en-US" sz="4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== </a:t>
            </a:r>
            <a:r>
              <a:rPr lang="en-US" sz="40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serie</a:t>
            </a:r>
            <a:r>
              <a:rPr lang="en-US" sz="4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40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temporale</a:t>
            </a:r>
            <a:endParaRPr lang="en-US" sz="40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>
              <a:buNone/>
            </a:pPr>
            <a:r>
              <a:rPr lang="en-US" dirty="0" err="1" smtClean="0">
                <a:solidFill>
                  <a:schemeClr val="bg1"/>
                </a:solidFill>
              </a:rPr>
              <a:t>quindi</a:t>
            </a:r>
            <a:r>
              <a:rPr lang="en-US" dirty="0" smtClean="0">
                <a:solidFill>
                  <a:schemeClr val="bg1"/>
                </a:solidFill>
              </a:rPr>
              <a:t>:</a:t>
            </a:r>
          </a:p>
          <a:p>
            <a:pPr algn="ctr">
              <a:buNone/>
            </a:pPr>
            <a:r>
              <a:rPr 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“un </a:t>
            </a:r>
            <a:r>
              <a:rPr lang="en-US" sz="36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insieme</a:t>
            </a:r>
            <a:r>
              <a:rPr 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6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</a:t>
            </a:r>
            <a:r>
              <a:rPr 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6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valori</a:t>
            </a:r>
            <a:r>
              <a:rPr 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6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fisso</a:t>
            </a:r>
            <a:r>
              <a:rPr 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per </a:t>
            </a:r>
            <a:r>
              <a:rPr lang="en-US" sz="36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ciascun</a:t>
            </a:r>
            <a:r>
              <a:rPr 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6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istante</a:t>
            </a:r>
            <a:r>
              <a:rPr 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”</a:t>
            </a:r>
          </a:p>
          <a:p>
            <a:pPr algn="ctr">
              <a:buNone/>
            </a:pP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Sensori</a:t>
            </a:r>
            <a:endParaRPr lang="en-US" dirty="0"/>
          </a:p>
        </p:txBody>
      </p:sp>
      <p:grpSp>
        <p:nvGrpSpPr>
          <p:cNvPr id="6" name="Group 32"/>
          <p:cNvGrpSpPr/>
          <p:nvPr/>
        </p:nvGrpSpPr>
        <p:grpSpPr>
          <a:xfrm>
            <a:off x="47692" y="4835525"/>
            <a:ext cx="2238292" cy="1290638"/>
            <a:chOff x="-188119" y="4835525"/>
            <a:chExt cx="2238292" cy="1290638"/>
          </a:xfrm>
        </p:grpSpPr>
        <p:pic>
          <p:nvPicPr>
            <p:cNvPr id="4" name="Picture 3" descr="thermometer-icon.png"/>
            <p:cNvPicPr>
              <a:picLocks noChangeAspect="1"/>
            </p:cNvPicPr>
            <p:nvPr/>
          </p:nvPicPr>
          <p:blipFill>
            <a:blip r:embed="rId2" cstate="screen"/>
            <a:stretch>
              <a:fillRect/>
            </a:stretch>
          </p:blipFill>
          <p:spPr>
            <a:xfrm>
              <a:off x="821481" y="4835525"/>
              <a:ext cx="1228692" cy="1228692"/>
            </a:xfrm>
            <a:prstGeom prst="rect">
              <a:avLst/>
            </a:prstGeom>
          </p:spPr>
        </p:pic>
        <p:pic>
          <p:nvPicPr>
            <p:cNvPr id="5" name="Picture 4" descr="gauge-icon.png"/>
            <p:cNvPicPr>
              <a:picLocks noChangeAspect="1"/>
            </p:cNvPicPr>
            <p:nvPr/>
          </p:nvPicPr>
          <p:blipFill>
            <a:blip r:embed="rId3" cstate="screen"/>
            <a:stretch>
              <a:fillRect/>
            </a:stretch>
          </p:blipFill>
          <p:spPr>
            <a:xfrm>
              <a:off x="-188119" y="4835525"/>
              <a:ext cx="1290638" cy="1290638"/>
            </a:xfrm>
            <a:prstGeom prst="rect">
              <a:avLst/>
            </a:prstGeom>
          </p:spPr>
        </p:pic>
      </p:grpSp>
      <p:pic>
        <p:nvPicPr>
          <p:cNvPr id="8" name="Picture 7" descr="rain-gauge.jpg"/>
          <p:cNvPicPr>
            <a:picLocks noChangeAspect="1"/>
          </p:cNvPicPr>
          <p:nvPr/>
        </p:nvPicPr>
        <p:blipFill>
          <a:blip r:embed="rId4" cstate="screen"/>
          <a:stretch>
            <a:fillRect/>
          </a:stretch>
        </p:blipFill>
        <p:spPr>
          <a:xfrm>
            <a:off x="5214942" y="3857628"/>
            <a:ext cx="1571626" cy="1571626"/>
          </a:xfrm>
          <a:prstGeom prst="rect">
            <a:avLst/>
          </a:prstGeom>
        </p:spPr>
      </p:pic>
      <p:pic>
        <p:nvPicPr>
          <p:cNvPr id="9" name="Picture 8" descr="GPSDevice-Map-icon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286644" y="4138626"/>
            <a:ext cx="1504952" cy="1504952"/>
          </a:xfrm>
          <a:prstGeom prst="rect">
            <a:avLst/>
          </a:prstGeom>
        </p:spPr>
      </p:pic>
      <p:pic>
        <p:nvPicPr>
          <p:cNvPr id="10" name="Picture 9" descr="Device-Time-Machine-icon.png"/>
          <p:cNvPicPr>
            <a:picLocks noChangeAspect="1"/>
          </p:cNvPicPr>
          <p:nvPr/>
        </p:nvPicPr>
        <p:blipFill>
          <a:blip r:embed="rId6" cstate="screen"/>
          <a:stretch>
            <a:fillRect/>
          </a:stretch>
        </p:blipFill>
        <p:spPr>
          <a:xfrm>
            <a:off x="2285983" y="4350553"/>
            <a:ext cx="1362076" cy="1362076"/>
          </a:xfrm>
          <a:prstGeom prst="rect">
            <a:avLst/>
          </a:prstGeom>
        </p:spPr>
      </p:pic>
      <p:pic>
        <p:nvPicPr>
          <p:cNvPr id="17" name="Picture 6"/>
          <p:cNvPicPr>
            <a:picLocks noChangeAspect="1" noChangeArrowheads="1"/>
          </p:cNvPicPr>
          <p:nvPr/>
        </p:nvPicPr>
        <p:blipFill>
          <a:blip r:embed="rId7" cstate="screen"/>
          <a:srcRect/>
          <a:stretch>
            <a:fillRect/>
          </a:stretch>
        </p:blipFill>
        <p:spPr bwMode="auto">
          <a:xfrm>
            <a:off x="4157116" y="5964184"/>
            <a:ext cx="1544148" cy="7349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9" name="Shape 18"/>
          <p:cNvCxnSpPr>
            <a:stCxn id="10" idx="2"/>
          </p:cNvCxnSpPr>
          <p:nvPr/>
        </p:nvCxnSpPr>
        <p:spPr>
          <a:xfrm rot="16200000" flipH="1">
            <a:off x="3239409" y="5440241"/>
            <a:ext cx="645319" cy="1190094"/>
          </a:xfrm>
          <a:prstGeom prst="bentConnector2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hape 20"/>
          <p:cNvCxnSpPr>
            <a:stCxn id="8" idx="1"/>
            <a:endCxn id="17" idx="0"/>
          </p:cNvCxnSpPr>
          <p:nvPr/>
        </p:nvCxnSpPr>
        <p:spPr>
          <a:xfrm rot="10800000" flipV="1">
            <a:off x="4929190" y="4643440"/>
            <a:ext cx="285752" cy="1320743"/>
          </a:xfrm>
          <a:prstGeom prst="bentConnector2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hape 24"/>
          <p:cNvCxnSpPr>
            <a:stCxn id="9" idx="2"/>
            <a:endCxn id="17" idx="3"/>
          </p:cNvCxnSpPr>
          <p:nvPr/>
        </p:nvCxnSpPr>
        <p:spPr>
          <a:xfrm rot="5400000">
            <a:off x="6526144" y="4818698"/>
            <a:ext cx="688096" cy="2337856"/>
          </a:xfrm>
          <a:prstGeom prst="bentConnector2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hape 35"/>
          <p:cNvCxnSpPr>
            <a:endCxn id="10" idx="0"/>
          </p:cNvCxnSpPr>
          <p:nvPr/>
        </p:nvCxnSpPr>
        <p:spPr>
          <a:xfrm flipV="1">
            <a:off x="1338330" y="4350553"/>
            <a:ext cx="1628691" cy="484972"/>
          </a:xfrm>
          <a:prstGeom prst="bentConnector4">
            <a:avLst>
              <a:gd name="adj1" fmla="val -712"/>
              <a:gd name="adj2" fmla="val 147137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2643174" y="3769294"/>
            <a:ext cx="1214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+mj-lt"/>
              </a:rPr>
              <a:t>T,P Sensor</a:t>
            </a:r>
            <a:endParaRPr lang="en-US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4071934" y="3786190"/>
            <a:ext cx="1214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+mj-lt"/>
              </a:rPr>
              <a:t>R Sensor</a:t>
            </a:r>
            <a:endParaRPr lang="en-US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6997178" y="3786190"/>
            <a:ext cx="1432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+mj-lt"/>
              </a:rPr>
              <a:t>XYZ Sensor</a:t>
            </a:r>
            <a:endParaRPr lang="en-US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Secondo</a:t>
            </a:r>
            <a:r>
              <a:rPr lang="en-US" dirty="0" smtClean="0">
                <a:solidFill>
                  <a:schemeClr val="bg1"/>
                </a:solidFill>
              </a:rPr>
              <a:t> le </a:t>
            </a:r>
            <a:r>
              <a:rPr lang="en-US" dirty="0" err="1" smtClean="0">
                <a:solidFill>
                  <a:schemeClr val="bg1"/>
                </a:solidFill>
              </a:rPr>
              <a:t>specifiche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può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essere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qualsiasi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cosa</a:t>
            </a:r>
            <a:r>
              <a:rPr lang="en-US" dirty="0" smtClean="0">
                <a:solidFill>
                  <a:schemeClr val="bg1"/>
                </a:solidFill>
              </a:rPr>
              <a:t> ma per  </a:t>
            </a:r>
            <a:r>
              <a:rPr lang="en-US" dirty="0" err="1" smtClean="0">
                <a:solidFill>
                  <a:schemeClr val="bg1"/>
                </a:solidFill>
              </a:rPr>
              <a:t>istSOS</a:t>
            </a:r>
            <a:r>
              <a:rPr lang="en-US" dirty="0" smtClean="0">
                <a:solidFill>
                  <a:schemeClr val="bg1"/>
                </a:solidFill>
              </a:rPr>
              <a:t> è la </a:t>
            </a:r>
            <a:r>
              <a:rPr lang="en-US" dirty="0" err="1" smtClean="0">
                <a:solidFill>
                  <a:schemeClr val="bg1"/>
                </a:solidFill>
              </a:rPr>
              <a:t>geomatria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osservata</a:t>
            </a:r>
            <a:r>
              <a:rPr lang="en-US" dirty="0" smtClean="0">
                <a:solidFill>
                  <a:schemeClr val="bg1"/>
                </a:solidFill>
              </a:rPr>
              <a:t> e </a:t>
            </a:r>
            <a:r>
              <a:rPr lang="en-US" dirty="0" err="1" smtClean="0">
                <a:solidFill>
                  <a:schemeClr val="bg1"/>
                </a:solidFill>
              </a:rPr>
              <a:t>mai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il</a:t>
            </a:r>
            <a:r>
              <a:rPr lang="en-US" dirty="0" smtClean="0">
                <a:solidFill>
                  <a:schemeClr val="bg1"/>
                </a:solidFill>
              </a:rPr>
              <a:t> mezzo (</a:t>
            </a:r>
            <a:r>
              <a:rPr lang="en-US" dirty="0" err="1" smtClean="0">
                <a:solidFill>
                  <a:schemeClr val="bg1"/>
                </a:solidFill>
              </a:rPr>
              <a:t>arie</a:t>
            </a:r>
            <a:r>
              <a:rPr lang="en-US" dirty="0" smtClean="0">
                <a:solidFill>
                  <a:schemeClr val="bg1"/>
                </a:solidFill>
              </a:rPr>
              <a:t>, </a:t>
            </a:r>
            <a:r>
              <a:rPr lang="en-US" dirty="0" err="1" smtClean="0">
                <a:solidFill>
                  <a:schemeClr val="bg1"/>
                </a:solidFill>
              </a:rPr>
              <a:t>acqua</a:t>
            </a:r>
            <a:r>
              <a:rPr lang="en-US" dirty="0" smtClean="0">
                <a:solidFill>
                  <a:schemeClr val="bg1"/>
                </a:solidFill>
              </a:rPr>
              <a:t>, etc..)</a:t>
            </a:r>
            <a:r>
              <a:rPr lang="en-US" b="1" dirty="0" smtClean="0">
                <a:solidFill>
                  <a:schemeClr val="bg1"/>
                </a:solidFill>
              </a:rPr>
              <a:t/>
            </a:r>
            <a:br>
              <a:rPr lang="en-US" b="1" dirty="0" smtClean="0">
                <a:solidFill>
                  <a:schemeClr val="bg1"/>
                </a:solidFill>
              </a:rPr>
            </a:br>
            <a:r>
              <a:rPr lang="en-US" dirty="0" smtClean="0">
                <a:solidFill>
                  <a:schemeClr val="bg1"/>
                </a:solidFill>
              </a:rPr>
              <a:t>(</a:t>
            </a:r>
            <a:r>
              <a:rPr lang="en-US" dirty="0" err="1" smtClean="0">
                <a:solidFill>
                  <a:schemeClr val="bg1"/>
                </a:solidFill>
              </a:rPr>
              <a:t>es</a:t>
            </a:r>
            <a:r>
              <a:rPr lang="en-US" dirty="0" smtClean="0">
                <a:solidFill>
                  <a:schemeClr val="bg1"/>
                </a:solidFill>
              </a:rPr>
              <a:t>.: un </a:t>
            </a:r>
            <a:r>
              <a:rPr lang="en-US" dirty="0" err="1" smtClean="0">
                <a:solidFill>
                  <a:schemeClr val="bg1"/>
                </a:solidFill>
              </a:rPr>
              <a:t>punto</a:t>
            </a:r>
            <a:r>
              <a:rPr lang="en-US" dirty="0" smtClean="0">
                <a:solidFill>
                  <a:schemeClr val="bg1"/>
                </a:solidFill>
              </a:rPr>
              <a:t>, </a:t>
            </a:r>
            <a:r>
              <a:rPr lang="en-US" dirty="0" err="1" smtClean="0">
                <a:solidFill>
                  <a:schemeClr val="bg1"/>
                </a:solidFill>
              </a:rPr>
              <a:t>una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rete</a:t>
            </a:r>
            <a:r>
              <a:rPr lang="en-US" dirty="0" smtClean="0">
                <a:solidFill>
                  <a:schemeClr val="bg1"/>
                </a:solidFill>
              </a:rPr>
              <a:t>, </a:t>
            </a:r>
            <a:r>
              <a:rPr lang="en-US" dirty="0" err="1" smtClean="0">
                <a:solidFill>
                  <a:schemeClr val="bg1"/>
                </a:solidFill>
              </a:rPr>
              <a:t>una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regione</a:t>
            </a:r>
            <a:r>
              <a:rPr lang="en-US" dirty="0" smtClean="0">
                <a:solidFill>
                  <a:schemeClr val="bg1"/>
                </a:solidFill>
              </a:rPr>
              <a:t>)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Lo schema </a:t>
            </a:r>
            <a:r>
              <a:rPr lang="en-US" dirty="0" err="1" smtClean="0">
                <a:solidFill>
                  <a:schemeClr val="bg1"/>
                </a:solidFill>
              </a:rPr>
              <a:t>istSOS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permette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 err="1" smtClean="0">
                <a:solidFill>
                  <a:schemeClr val="bg1"/>
                </a:solidFill>
              </a:rPr>
              <a:t>di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associare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una</a:t>
            </a:r>
            <a:r>
              <a:rPr lang="en-US" dirty="0" smtClean="0">
                <a:solidFill>
                  <a:schemeClr val="bg1"/>
                </a:solidFill>
              </a:rPr>
              <a:t> sola FOI </a:t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 smtClean="0">
                <a:solidFill>
                  <a:schemeClr val="bg1"/>
                </a:solidFill>
              </a:rPr>
              <a:t>per </a:t>
            </a:r>
            <a:r>
              <a:rPr lang="en-US" dirty="0" err="1" smtClean="0">
                <a:solidFill>
                  <a:schemeClr val="bg1"/>
                </a:solidFill>
              </a:rPr>
              <a:t>ciascuna</a:t>
            </a:r>
            <a:r>
              <a:rPr lang="en-US" dirty="0" smtClean="0">
                <a:solidFill>
                  <a:schemeClr val="bg1"/>
                </a:solidFill>
              </a:rPr>
              <a:t> Procedure</a:t>
            </a:r>
            <a:endParaRPr lang="en-US" b="1" dirty="0" smtClean="0">
              <a:solidFill>
                <a:schemeClr val="bg1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FOI: </a:t>
            </a:r>
            <a:r>
              <a:rPr lang="en-US" dirty="0" err="1" smtClean="0"/>
              <a:t>featureOfInterest</a:t>
            </a:r>
            <a:endParaRPr lang="en-US" dirty="0"/>
          </a:p>
        </p:txBody>
      </p:sp>
      <p:pic>
        <p:nvPicPr>
          <p:cNvPr id="4" name="Picture 3" descr="pngITu7ereifH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6143636" y="3369533"/>
            <a:ext cx="2143140" cy="2774111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4000" dirty="0" smtClean="0">
                <a:solidFill>
                  <a:schemeClr val="bg1"/>
                </a:solidFill>
              </a:rPr>
              <a:t>Il </a:t>
            </a:r>
            <a:r>
              <a:rPr lang="en-US" sz="4000" dirty="0" err="1" smtClean="0">
                <a:solidFill>
                  <a:schemeClr val="bg1"/>
                </a:solidFill>
              </a:rPr>
              <a:t>modello</a:t>
            </a:r>
            <a:r>
              <a:rPr lang="en-US" sz="4000" dirty="0" smtClean="0">
                <a:solidFill>
                  <a:schemeClr val="bg1"/>
                </a:solidFill>
              </a:rPr>
              <a:t> </a:t>
            </a:r>
            <a:r>
              <a:rPr lang="en-US" sz="4000" dirty="0" err="1" smtClean="0">
                <a:solidFill>
                  <a:schemeClr val="bg1"/>
                </a:solidFill>
              </a:rPr>
              <a:t>di</a:t>
            </a:r>
            <a:r>
              <a:rPr lang="en-US" sz="4000" dirty="0" smtClean="0">
                <a:solidFill>
                  <a:schemeClr val="bg1"/>
                </a:solidFill>
              </a:rPr>
              <a:t> </a:t>
            </a:r>
            <a:r>
              <a:rPr lang="en-US" sz="4000" dirty="0" err="1" smtClean="0">
                <a:solidFill>
                  <a:schemeClr val="bg1"/>
                </a:solidFill>
              </a:rPr>
              <a:t>dati</a:t>
            </a:r>
            <a:r>
              <a:rPr lang="en-US" sz="4000" dirty="0" smtClean="0">
                <a:solidFill>
                  <a:schemeClr val="bg1"/>
                </a:solidFill>
              </a:rPr>
              <a:t> è </a:t>
            </a:r>
            <a:r>
              <a:rPr lang="en-US" sz="4000" dirty="0" err="1" smtClean="0">
                <a:solidFill>
                  <a:schemeClr val="bg1"/>
                </a:solidFill>
              </a:rPr>
              <a:t>differente</a:t>
            </a:r>
            <a:r>
              <a:rPr lang="en-US" sz="4000" dirty="0" smtClean="0">
                <a:solidFill>
                  <a:schemeClr val="bg1"/>
                </a:solidFill>
              </a:rPr>
              <a:t> per </a:t>
            </a:r>
            <a:r>
              <a:rPr lang="en-US" sz="4000" dirty="0" err="1" smtClean="0">
                <a:solidFill>
                  <a:schemeClr val="bg1"/>
                </a:solidFill>
              </a:rPr>
              <a:t>ciascuna</a:t>
            </a:r>
            <a:r>
              <a:rPr lang="en-US" sz="4000" dirty="0" smtClean="0">
                <a:solidFill>
                  <a:schemeClr val="bg1"/>
                </a:solidFill>
              </a:rPr>
              <a:t> </a:t>
            </a:r>
            <a:r>
              <a:rPr lang="en-US" sz="4000" dirty="0" err="1" smtClean="0">
                <a:solidFill>
                  <a:schemeClr val="bg1"/>
                </a:solidFill>
              </a:rPr>
              <a:t>tipologia</a:t>
            </a:r>
            <a:r>
              <a:rPr lang="en-US" sz="4000" dirty="0" smtClean="0">
                <a:solidFill>
                  <a:schemeClr val="bg1"/>
                </a:solidFill>
              </a:rPr>
              <a:t> </a:t>
            </a:r>
            <a:r>
              <a:rPr lang="en-US" sz="4000" dirty="0" err="1" smtClean="0">
                <a:solidFill>
                  <a:schemeClr val="bg1"/>
                </a:solidFill>
              </a:rPr>
              <a:t>di</a:t>
            </a:r>
            <a:r>
              <a:rPr lang="en-US" sz="4000" dirty="0" smtClean="0">
                <a:solidFill>
                  <a:schemeClr val="bg1"/>
                </a:solidFill>
              </a:rPr>
              <a:t> </a:t>
            </a:r>
            <a:r>
              <a:rPr lang="en-US" sz="4000" dirty="0" err="1" smtClean="0">
                <a:solidFill>
                  <a:schemeClr val="bg1"/>
                </a:solidFill>
              </a:rPr>
              <a:t>sensore</a:t>
            </a:r>
            <a:r>
              <a:rPr lang="en-US" sz="4000" dirty="0" smtClean="0">
                <a:solidFill>
                  <a:schemeClr val="bg1"/>
                </a:solidFill>
              </a:rPr>
              <a:t>, </a:t>
            </a:r>
            <a:r>
              <a:rPr lang="en-US" sz="4000" dirty="0" err="1" smtClean="0">
                <a:solidFill>
                  <a:schemeClr val="bg1"/>
                </a:solidFill>
              </a:rPr>
              <a:t>così</a:t>
            </a:r>
            <a:r>
              <a:rPr lang="en-US" sz="4000" dirty="0" smtClean="0">
                <a:solidFill>
                  <a:schemeClr val="bg1"/>
                </a:solidFill>
              </a:rPr>
              <a:t> </a:t>
            </a:r>
            <a:r>
              <a:rPr lang="en-US" sz="4000" dirty="0" err="1" smtClean="0">
                <a:solidFill>
                  <a:schemeClr val="bg1"/>
                </a:solidFill>
              </a:rPr>
              <a:t>istSOS</a:t>
            </a:r>
            <a:r>
              <a:rPr lang="en-US" sz="4000" dirty="0" smtClean="0">
                <a:solidFill>
                  <a:schemeClr val="bg1"/>
                </a:solidFill>
              </a:rPr>
              <a:t> ha </a:t>
            </a:r>
            <a:r>
              <a:rPr lang="en-US" sz="4000" dirty="0" err="1" smtClean="0">
                <a:solidFill>
                  <a:schemeClr val="bg1"/>
                </a:solidFill>
              </a:rPr>
              <a:t>deciso</a:t>
            </a:r>
            <a:r>
              <a:rPr lang="en-US" sz="4000" dirty="0" smtClean="0">
                <a:solidFill>
                  <a:schemeClr val="bg1"/>
                </a:solidFill>
              </a:rPr>
              <a:t> </a:t>
            </a:r>
            <a:r>
              <a:rPr lang="en-US" sz="4000" dirty="0" err="1" smtClean="0">
                <a:solidFill>
                  <a:schemeClr val="bg1"/>
                </a:solidFill>
              </a:rPr>
              <a:t>di</a:t>
            </a:r>
            <a:r>
              <a:rPr lang="en-US" sz="4000" dirty="0" smtClean="0">
                <a:solidFill>
                  <a:schemeClr val="bg1"/>
                </a:solidFill>
              </a:rPr>
              <a:t> </a:t>
            </a:r>
            <a:r>
              <a:rPr lang="en-US" sz="4000" dirty="0" err="1" smtClean="0">
                <a:solidFill>
                  <a:schemeClr val="bg1"/>
                </a:solidFill>
              </a:rPr>
              <a:t>distinguere</a:t>
            </a:r>
            <a:r>
              <a:rPr lang="en-US" sz="4000" dirty="0" smtClean="0">
                <a:solidFill>
                  <a:schemeClr val="bg1"/>
                </a:solidFill>
              </a:rPr>
              <a:t> </a:t>
            </a:r>
            <a:r>
              <a:rPr lang="en-US" sz="4000" dirty="0" err="1" smtClean="0">
                <a:solidFill>
                  <a:schemeClr val="bg1"/>
                </a:solidFill>
              </a:rPr>
              <a:t>i</a:t>
            </a:r>
            <a:r>
              <a:rPr lang="en-US" sz="4000" dirty="0" smtClean="0">
                <a:solidFill>
                  <a:schemeClr val="bg1"/>
                </a:solidFill>
              </a:rPr>
              <a:t> </a:t>
            </a:r>
            <a:r>
              <a:rPr lang="en-US" sz="4000" dirty="0" err="1" smtClean="0">
                <a:solidFill>
                  <a:schemeClr val="bg1"/>
                </a:solidFill>
              </a:rPr>
              <a:t>sensorisecondo</a:t>
            </a:r>
            <a:r>
              <a:rPr lang="en-US" sz="4000" dirty="0" smtClean="0">
                <a:solidFill>
                  <a:schemeClr val="bg1"/>
                </a:solidFill>
              </a:rPr>
              <a:t> I </a:t>
            </a:r>
            <a:r>
              <a:rPr lang="en-US" sz="4000" dirty="0" err="1" smtClean="0">
                <a:solidFill>
                  <a:schemeClr val="bg1"/>
                </a:solidFill>
              </a:rPr>
              <a:t>seguenti</a:t>
            </a:r>
            <a:r>
              <a:rPr lang="en-US" sz="4000" dirty="0" smtClean="0">
                <a:solidFill>
                  <a:schemeClr val="bg1"/>
                </a:solidFill>
              </a:rPr>
              <a:t> </a:t>
            </a:r>
            <a:r>
              <a:rPr lang="en-US" sz="4000" dirty="0" err="1" smtClean="0">
                <a:solidFill>
                  <a:schemeClr val="bg1"/>
                </a:solidFill>
              </a:rPr>
              <a:t>criteri</a:t>
            </a:r>
            <a:r>
              <a:rPr lang="en-US" sz="4000" dirty="0" smtClean="0">
                <a:solidFill>
                  <a:schemeClr val="bg1"/>
                </a:solidFill>
              </a:rPr>
              <a:t> :</a:t>
            </a:r>
          </a:p>
          <a:p>
            <a:pPr lvl="1"/>
            <a:r>
              <a:rPr lang="en-US" sz="3600" u="sng" dirty="0" err="1" smtClean="0">
                <a:solidFill>
                  <a:schemeClr val="bg1"/>
                </a:solidFill>
              </a:rPr>
              <a:t>Tipo</a:t>
            </a:r>
            <a:r>
              <a:rPr lang="en-US" sz="3600" u="sng" dirty="0" smtClean="0">
                <a:solidFill>
                  <a:schemeClr val="bg1"/>
                </a:solidFill>
              </a:rPr>
              <a:t> </a:t>
            </a:r>
            <a:r>
              <a:rPr lang="en-US" sz="3600" u="sng" dirty="0" err="1" smtClean="0">
                <a:solidFill>
                  <a:schemeClr val="bg1"/>
                </a:solidFill>
              </a:rPr>
              <a:t>di</a:t>
            </a:r>
            <a:r>
              <a:rPr lang="en-US" sz="3600" u="sng" dirty="0" smtClean="0">
                <a:solidFill>
                  <a:schemeClr val="bg1"/>
                </a:solidFill>
              </a:rPr>
              <a:t> </a:t>
            </a:r>
            <a:r>
              <a:rPr lang="en-US" sz="3600" u="sng" dirty="0" err="1" smtClean="0">
                <a:solidFill>
                  <a:schemeClr val="bg1"/>
                </a:solidFill>
              </a:rPr>
              <a:t>osservazione</a:t>
            </a:r>
            <a:r>
              <a:rPr lang="en-US" sz="3600" dirty="0" smtClean="0">
                <a:solidFill>
                  <a:schemeClr val="bg1"/>
                </a:solidFill>
              </a:rPr>
              <a:t>: </a:t>
            </a:r>
          </a:p>
          <a:p>
            <a:pPr lvl="2"/>
            <a:r>
              <a:rPr lang="en-US" sz="3200" b="1" dirty="0" err="1" smtClean="0">
                <a:solidFill>
                  <a:schemeClr val="bg1"/>
                </a:solidFill>
              </a:rPr>
              <a:t>Discreta</a:t>
            </a:r>
            <a:r>
              <a:rPr lang="en-US" sz="3200" b="1" dirty="0" smtClean="0">
                <a:solidFill>
                  <a:schemeClr val="bg1"/>
                </a:solidFill>
              </a:rPr>
              <a:t> – </a:t>
            </a:r>
            <a:r>
              <a:rPr lang="en-US" sz="3200" b="1" dirty="0" err="1" smtClean="0">
                <a:solidFill>
                  <a:schemeClr val="bg1"/>
                </a:solidFill>
              </a:rPr>
              <a:t>distribuita</a:t>
            </a:r>
            <a:endParaRPr lang="en-US" sz="3200" b="1" dirty="0" smtClean="0">
              <a:solidFill>
                <a:schemeClr val="bg1"/>
              </a:solidFill>
            </a:endParaRPr>
          </a:p>
          <a:p>
            <a:pPr lvl="1"/>
            <a:r>
              <a:rPr lang="en-US" sz="3600" u="sng" dirty="0" err="1" smtClean="0">
                <a:solidFill>
                  <a:schemeClr val="bg1"/>
                </a:solidFill>
              </a:rPr>
              <a:t>stazionarietà</a:t>
            </a:r>
            <a:r>
              <a:rPr lang="en-US" sz="3600" u="sng" dirty="0" smtClean="0">
                <a:solidFill>
                  <a:schemeClr val="bg1"/>
                </a:solidFill>
              </a:rPr>
              <a:t>: </a:t>
            </a:r>
          </a:p>
          <a:p>
            <a:pPr lvl="2"/>
            <a:r>
              <a:rPr lang="en-US" sz="3200" b="1" dirty="0" err="1" smtClean="0">
                <a:solidFill>
                  <a:schemeClr val="bg1"/>
                </a:solidFill>
              </a:rPr>
              <a:t>fissa</a:t>
            </a:r>
            <a:r>
              <a:rPr lang="en-US" sz="3200" b="1" dirty="0" smtClean="0">
                <a:solidFill>
                  <a:schemeClr val="bg1"/>
                </a:solidFill>
              </a:rPr>
              <a:t> – mobile</a:t>
            </a:r>
          </a:p>
          <a:p>
            <a:pPr lvl="1"/>
            <a:r>
              <a:rPr lang="en-US" sz="3600" u="sng" dirty="0" err="1" smtClean="0">
                <a:solidFill>
                  <a:schemeClr val="bg1"/>
                </a:solidFill>
              </a:rPr>
              <a:t>Modalità</a:t>
            </a:r>
            <a:r>
              <a:rPr lang="en-US" sz="3600" u="sng" dirty="0" smtClean="0">
                <a:solidFill>
                  <a:schemeClr val="bg1"/>
                </a:solidFill>
              </a:rPr>
              <a:t> </a:t>
            </a:r>
            <a:r>
              <a:rPr lang="en-US" sz="3600" u="sng" dirty="0" err="1" smtClean="0">
                <a:solidFill>
                  <a:schemeClr val="bg1"/>
                </a:solidFill>
              </a:rPr>
              <a:t>di</a:t>
            </a:r>
            <a:r>
              <a:rPr lang="en-US" sz="3600" u="sng" dirty="0" smtClean="0">
                <a:solidFill>
                  <a:schemeClr val="bg1"/>
                </a:solidFill>
              </a:rPr>
              <a:t> </a:t>
            </a:r>
            <a:r>
              <a:rPr lang="en-US" sz="3600" u="sng" dirty="0" err="1" smtClean="0">
                <a:solidFill>
                  <a:schemeClr val="bg1"/>
                </a:solidFill>
              </a:rPr>
              <a:t>campionamento</a:t>
            </a:r>
            <a:r>
              <a:rPr lang="en-US" sz="3600" u="sng" dirty="0" smtClean="0">
                <a:solidFill>
                  <a:schemeClr val="bg1"/>
                </a:solidFill>
              </a:rPr>
              <a:t>: </a:t>
            </a:r>
          </a:p>
          <a:p>
            <a:pPr lvl="2"/>
            <a:r>
              <a:rPr lang="en-US" sz="3200" b="1" dirty="0" smtClean="0">
                <a:solidFill>
                  <a:schemeClr val="bg1"/>
                </a:solidFill>
              </a:rPr>
              <a:t>in situ - </a:t>
            </a:r>
            <a:r>
              <a:rPr lang="en-US" sz="3200" b="1" dirty="0" err="1" smtClean="0">
                <a:solidFill>
                  <a:schemeClr val="bg1"/>
                </a:solidFill>
              </a:rPr>
              <a:t>remota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Tipi </a:t>
            </a:r>
            <a:r>
              <a:rPr lang="en-US" dirty="0" err="1" smtClean="0"/>
              <a:t>di</a:t>
            </a:r>
            <a:r>
              <a:rPr lang="en-US" dirty="0" smtClean="0"/>
              <a:t> </a:t>
            </a:r>
            <a:r>
              <a:rPr lang="en-US" dirty="0" err="1" smtClean="0"/>
              <a:t>sensori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214423"/>
            <a:ext cx="8229600" cy="714380"/>
          </a:xfrm>
        </p:spPr>
        <p:txBody>
          <a:bodyPr/>
          <a:lstStyle/>
          <a:p>
            <a:pPr algn="ctr">
              <a:buNone/>
            </a:pPr>
            <a:r>
              <a:rPr lang="en-US" dirty="0" err="1" smtClean="0">
                <a:solidFill>
                  <a:schemeClr val="bg1"/>
                </a:solidFill>
              </a:rPr>
              <a:t>Fino</a:t>
            </a:r>
            <a:r>
              <a:rPr lang="en-US" dirty="0" smtClean="0">
                <a:solidFill>
                  <a:schemeClr val="bg1"/>
                </a:solidFill>
              </a:rPr>
              <a:t> ad </a:t>
            </a:r>
            <a:r>
              <a:rPr lang="en-US" dirty="0" err="1" smtClean="0">
                <a:solidFill>
                  <a:schemeClr val="bg1"/>
                </a:solidFill>
              </a:rPr>
              <a:t>oggi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istSOS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supporta</a:t>
            </a:r>
            <a:r>
              <a:rPr lang="en-US" dirty="0" smtClean="0">
                <a:solidFill>
                  <a:schemeClr val="bg1"/>
                </a:solidFill>
              </a:rPr>
              <a:t> due tipi </a:t>
            </a:r>
            <a:r>
              <a:rPr lang="en-US" dirty="0" err="1" smtClean="0">
                <a:solidFill>
                  <a:schemeClr val="bg1"/>
                </a:solidFill>
              </a:rPr>
              <a:t>di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sensori</a:t>
            </a:r>
            <a:endParaRPr lang="en-US" sz="600" dirty="0" smtClean="0">
              <a:solidFill>
                <a:schemeClr val="bg1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Tipi </a:t>
            </a:r>
            <a:r>
              <a:rPr lang="en-US" dirty="0" err="1" smtClean="0"/>
              <a:t>di</a:t>
            </a:r>
            <a:r>
              <a:rPr lang="en-US" dirty="0" smtClean="0"/>
              <a:t> </a:t>
            </a:r>
            <a:r>
              <a:rPr lang="en-US" dirty="0" err="1" smtClean="0"/>
              <a:t>sensori</a:t>
            </a:r>
            <a:r>
              <a:rPr lang="en-US" dirty="0" smtClean="0"/>
              <a:t> </a:t>
            </a:r>
            <a:r>
              <a:rPr lang="en-US" dirty="0" err="1" smtClean="0"/>
              <a:t>supportati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0" y="2143116"/>
            <a:ext cx="4495800" cy="39830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lvl="0" indent="-342900" algn="ctr" fontAlgn="auto">
              <a:spcBef>
                <a:spcPct val="20000"/>
              </a:spcBef>
              <a:spcAft>
                <a:spcPts val="0"/>
              </a:spcAft>
            </a:pPr>
            <a:r>
              <a:rPr lang="en-US" sz="3200" dirty="0" smtClean="0">
                <a:solidFill>
                  <a:schemeClr val="bg1"/>
                </a:solidFill>
                <a:latin typeface="+mn-lt"/>
                <a:cs typeface="+mn-cs"/>
              </a:rPr>
              <a:t>“</a:t>
            </a:r>
            <a:r>
              <a:rPr lang="en-US" sz="3200" b="1" dirty="0" err="1" smtClean="0">
                <a:solidFill>
                  <a:schemeClr val="bg1"/>
                </a:solidFill>
                <a:latin typeface="+mn-lt"/>
                <a:cs typeface="+mn-cs"/>
              </a:rPr>
              <a:t>fixpoint</a:t>
            </a:r>
            <a:r>
              <a:rPr lang="en-US" sz="3200" dirty="0" smtClean="0">
                <a:solidFill>
                  <a:schemeClr val="bg1"/>
                </a:solidFill>
                <a:latin typeface="+mn-lt"/>
                <a:cs typeface="+mn-cs"/>
              </a:rPr>
              <a:t>"  </a:t>
            </a:r>
            <a:br>
              <a:rPr lang="en-US" sz="3200" dirty="0" smtClean="0">
                <a:solidFill>
                  <a:schemeClr val="bg1"/>
                </a:solidFill>
                <a:latin typeface="+mn-lt"/>
                <a:cs typeface="+mn-cs"/>
              </a:rPr>
            </a:br>
            <a:r>
              <a:rPr lang="en-US" sz="2000" dirty="0" smtClean="0">
                <a:solidFill>
                  <a:schemeClr val="bg1"/>
                </a:solidFill>
                <a:latin typeface="+mn-lt"/>
                <a:cs typeface="+mn-cs"/>
              </a:rPr>
              <a:t>= </a:t>
            </a:r>
            <a:br>
              <a:rPr lang="en-US" sz="2000" dirty="0" smtClean="0">
                <a:solidFill>
                  <a:schemeClr val="bg1"/>
                </a:solidFill>
                <a:latin typeface="+mn-lt"/>
                <a:cs typeface="+mn-cs"/>
              </a:rPr>
            </a:br>
            <a:r>
              <a:rPr lang="en-US" sz="2000" dirty="0" smtClean="0">
                <a:solidFill>
                  <a:schemeClr val="bg1"/>
                </a:solidFill>
                <a:latin typeface="+mn-lt"/>
                <a:cs typeface="+mn-cs"/>
              </a:rPr>
              <a:t>in situ – </a:t>
            </a:r>
            <a:r>
              <a:rPr lang="en-US" sz="2000" dirty="0" err="1" smtClean="0">
                <a:solidFill>
                  <a:schemeClr val="bg1"/>
                </a:solidFill>
                <a:latin typeface="+mn-lt"/>
                <a:cs typeface="+mn-cs"/>
              </a:rPr>
              <a:t>fisso</a:t>
            </a:r>
            <a:r>
              <a:rPr lang="en-US" sz="2000" dirty="0" smtClean="0">
                <a:solidFill>
                  <a:schemeClr val="bg1"/>
                </a:solidFill>
                <a:latin typeface="+mn-lt"/>
                <a:cs typeface="+mn-cs"/>
              </a:rPr>
              <a:t> – </a:t>
            </a:r>
            <a:r>
              <a:rPr lang="en-US" sz="2000" dirty="0" err="1" smtClean="0">
                <a:solidFill>
                  <a:schemeClr val="bg1"/>
                </a:solidFill>
                <a:latin typeface="+mn-lt"/>
                <a:cs typeface="+mn-cs"/>
              </a:rPr>
              <a:t>discreto</a:t>
            </a:r>
            <a:r>
              <a:rPr lang="en-US" sz="2000" dirty="0" smtClean="0">
                <a:solidFill>
                  <a:schemeClr val="bg1"/>
                </a:solidFill>
                <a:latin typeface="+mn-lt"/>
                <a:cs typeface="+mn-cs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latin typeface="+mn-lt"/>
                <a:cs typeface="+mn-cs"/>
              </a:rPr>
              <a:t>puntuale</a:t>
            </a:r>
            <a:endParaRPr lang="en-US" sz="2000" dirty="0" smtClean="0">
              <a:solidFill>
                <a:schemeClr val="bg1"/>
              </a:solidFill>
              <a:latin typeface="+mn-lt"/>
              <a:cs typeface="+mn-cs"/>
            </a:endParaRPr>
          </a:p>
          <a:p>
            <a:pPr marL="342900" lvl="0" indent="-342900" algn="ctr" fontAlgn="auto">
              <a:spcBef>
                <a:spcPct val="20000"/>
              </a:spcBef>
              <a:spcAft>
                <a:spcPts val="0"/>
              </a:spcAft>
            </a:pPr>
            <a:endParaRPr kumimoji="0" lang="en-US" sz="20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indent="-342900" algn="ctr" fontAlgn="auto">
              <a:spcBef>
                <a:spcPct val="20000"/>
              </a:spcBef>
              <a:spcAft>
                <a:spcPts val="0"/>
              </a:spcAft>
            </a:pPr>
            <a:r>
              <a:rPr lang="en-US" sz="2000" b="1" dirty="0" err="1" smtClean="0">
                <a:solidFill>
                  <a:schemeClr val="bg1"/>
                </a:solidFill>
                <a:latin typeface="+mn-lt"/>
                <a:cs typeface="+mn-cs"/>
              </a:rPr>
              <a:t>Posizione</a:t>
            </a:r>
            <a:r>
              <a:rPr lang="en-US" sz="2000" b="1" dirty="0" smtClean="0">
                <a:solidFill>
                  <a:schemeClr val="bg1"/>
                </a:solidFill>
                <a:latin typeface="+mn-lt"/>
                <a:cs typeface="+mn-cs"/>
              </a:rPr>
              <a:t> </a:t>
            </a:r>
            <a:r>
              <a:rPr lang="en-US" sz="2000" b="1" dirty="0" err="1" smtClean="0">
                <a:solidFill>
                  <a:schemeClr val="bg1"/>
                </a:solidFill>
                <a:latin typeface="+mn-lt"/>
                <a:cs typeface="+mn-cs"/>
              </a:rPr>
              <a:t>di</a:t>
            </a:r>
            <a:r>
              <a:rPr lang="en-US" sz="2000" b="1" dirty="0" smtClean="0">
                <a:solidFill>
                  <a:schemeClr val="bg1"/>
                </a:solidFill>
                <a:latin typeface="+mn-lt"/>
                <a:cs typeface="+mn-cs"/>
              </a:rPr>
              <a:t> </a:t>
            </a:r>
            <a:r>
              <a:rPr lang="en-US" sz="2000" b="1" dirty="0" err="1" smtClean="0">
                <a:solidFill>
                  <a:schemeClr val="bg1"/>
                </a:solidFill>
                <a:latin typeface="+mn-lt"/>
                <a:cs typeface="+mn-cs"/>
              </a:rPr>
              <a:t>campinamento</a:t>
            </a:r>
            <a:r>
              <a:rPr lang="en-US" sz="2000" b="1" dirty="0" smtClean="0">
                <a:solidFill>
                  <a:schemeClr val="bg1"/>
                </a:solidFill>
                <a:latin typeface="+mn-lt"/>
                <a:cs typeface="+mn-cs"/>
              </a:rPr>
              <a:t> data</a:t>
            </a:r>
            <a:br>
              <a:rPr lang="en-US" sz="2000" b="1" dirty="0" smtClean="0">
                <a:solidFill>
                  <a:schemeClr val="bg1"/>
                </a:solidFill>
                <a:latin typeface="+mn-lt"/>
                <a:cs typeface="+mn-cs"/>
              </a:rPr>
            </a:br>
            <a:r>
              <a:rPr lang="en-US" sz="2000" dirty="0" err="1" smtClean="0">
                <a:solidFill>
                  <a:schemeClr val="bg1"/>
                </a:solidFill>
                <a:latin typeface="+mn-lt"/>
                <a:cs typeface="+mn-cs"/>
              </a:rPr>
              <a:t>dal</a:t>
            </a:r>
            <a:r>
              <a:rPr lang="en-US" sz="2000" dirty="0" smtClean="0">
                <a:solidFill>
                  <a:schemeClr val="bg1"/>
                </a:solidFill>
                <a:latin typeface="+mn-lt"/>
                <a:cs typeface="+mn-cs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latin typeface="+mn-lt"/>
                <a:cs typeface="+mn-cs"/>
              </a:rPr>
              <a:t>rispettivo</a:t>
            </a:r>
            <a:r>
              <a:rPr lang="en-US" sz="2000" dirty="0" smtClean="0">
                <a:solidFill>
                  <a:schemeClr val="bg1"/>
                </a:solidFill>
                <a:latin typeface="+mn-lt"/>
                <a:cs typeface="+mn-cs"/>
              </a:rPr>
              <a:t> FOI </a:t>
            </a:r>
            <a:br>
              <a:rPr lang="en-US" sz="2000" dirty="0" smtClean="0">
                <a:solidFill>
                  <a:schemeClr val="bg1"/>
                </a:solidFill>
                <a:latin typeface="+mn-lt"/>
                <a:cs typeface="+mn-cs"/>
              </a:rPr>
            </a:br>
            <a:endParaRPr lang="en-US" sz="2000" dirty="0" smtClean="0">
              <a:solidFill>
                <a:schemeClr val="bg1"/>
              </a:solidFill>
              <a:latin typeface="+mn-lt"/>
              <a:cs typeface="+mn-cs"/>
            </a:endParaRPr>
          </a:p>
          <a:p>
            <a:pPr marL="342900" indent="-342900" algn="ctr" fontAlgn="auto">
              <a:spcBef>
                <a:spcPct val="20000"/>
              </a:spcBef>
              <a:spcAft>
                <a:spcPts val="0"/>
              </a:spcAft>
            </a:pPr>
            <a:r>
              <a:rPr lang="en-US" sz="2000" dirty="0" smtClean="0">
                <a:solidFill>
                  <a:schemeClr val="bg1"/>
                </a:solidFill>
                <a:latin typeface="+mn-lt"/>
                <a:cs typeface="+mn-cs"/>
              </a:rPr>
              <a:t>[</a:t>
            </a:r>
            <a:r>
              <a:rPr lang="en-US" sz="2000" dirty="0" smtClean="0">
                <a:solidFill>
                  <a:srgbClr val="FF0000"/>
                </a:solidFill>
                <a:latin typeface="+mn-lt"/>
                <a:cs typeface="+mn-cs"/>
              </a:rPr>
              <a:t>2010-09-05T12:10+02:00</a:t>
            </a:r>
            <a:r>
              <a:rPr lang="en-US" sz="2000" dirty="0" smtClean="0">
                <a:solidFill>
                  <a:schemeClr val="bg1"/>
                </a:solidFill>
                <a:latin typeface="+mn-lt"/>
                <a:cs typeface="+mn-cs"/>
              </a:rPr>
              <a:t>,</a:t>
            </a:r>
            <a:br>
              <a:rPr lang="en-US" sz="2000" dirty="0" smtClean="0">
                <a:solidFill>
                  <a:schemeClr val="bg1"/>
                </a:solidFill>
                <a:latin typeface="+mn-lt"/>
                <a:cs typeface="+mn-cs"/>
              </a:rPr>
            </a:br>
            <a:r>
              <a:rPr lang="en-US" sz="2000" dirty="0" smtClean="0">
                <a:solidFill>
                  <a:srgbClr val="7030A0"/>
                </a:solidFill>
                <a:latin typeface="+mn-lt"/>
                <a:cs typeface="+mn-cs"/>
              </a:rPr>
              <a:t>127,0.44</a:t>
            </a:r>
            <a:r>
              <a:rPr lang="en-US" sz="2000" dirty="0" smtClean="0">
                <a:solidFill>
                  <a:schemeClr val="bg1"/>
                </a:solidFill>
                <a:latin typeface="+mn-lt"/>
                <a:cs typeface="+mn-cs"/>
              </a:rPr>
              <a:t>]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286248" y="2071678"/>
            <a:ext cx="4857752" cy="3983047"/>
          </a:xfrm>
          <a:prstGeom prst="rect">
            <a:avLst/>
          </a:prstGeom>
        </p:spPr>
        <p:txBody>
          <a:bodyPr/>
          <a:lstStyle/>
          <a:p>
            <a:pPr marL="342900" lvl="0" indent="-342900" algn="ctr" fontAlgn="auto">
              <a:spcBef>
                <a:spcPct val="20000"/>
              </a:spcBef>
              <a:spcAft>
                <a:spcPts val="0"/>
              </a:spcAft>
            </a:pPr>
            <a:r>
              <a:rPr lang="en-US" sz="3200" dirty="0" smtClean="0">
                <a:solidFill>
                  <a:schemeClr val="bg1"/>
                </a:solidFill>
                <a:latin typeface="+mn-lt"/>
                <a:cs typeface="+mn-cs"/>
              </a:rPr>
              <a:t>"</a:t>
            </a:r>
            <a:r>
              <a:rPr lang="en-US" sz="3200" b="1" dirty="0" err="1" smtClean="0">
                <a:solidFill>
                  <a:schemeClr val="bg1"/>
                </a:solidFill>
                <a:latin typeface="+mn-lt"/>
                <a:cs typeface="+mn-cs"/>
              </a:rPr>
              <a:t>mobilepoint</a:t>
            </a:r>
            <a:r>
              <a:rPr lang="en-US" sz="3200" dirty="0" smtClean="0">
                <a:solidFill>
                  <a:schemeClr val="bg1"/>
                </a:solidFill>
                <a:latin typeface="+mn-lt"/>
                <a:cs typeface="+mn-cs"/>
              </a:rPr>
              <a:t>“</a:t>
            </a:r>
            <a:br>
              <a:rPr lang="en-US" sz="3200" dirty="0" smtClean="0">
                <a:solidFill>
                  <a:schemeClr val="bg1"/>
                </a:solidFill>
                <a:latin typeface="+mn-lt"/>
                <a:cs typeface="+mn-cs"/>
              </a:rPr>
            </a:br>
            <a:r>
              <a:rPr lang="en-US" sz="2000" dirty="0" smtClean="0">
                <a:solidFill>
                  <a:schemeClr val="bg1"/>
                </a:solidFill>
                <a:latin typeface="+mn-lt"/>
                <a:cs typeface="+mn-cs"/>
              </a:rPr>
              <a:t>= </a:t>
            </a:r>
          </a:p>
          <a:p>
            <a:pPr marL="342900" lvl="0" indent="-342900" algn="ctr" fontAlgn="auto">
              <a:spcBef>
                <a:spcPct val="20000"/>
              </a:spcBef>
              <a:spcAft>
                <a:spcPts val="0"/>
              </a:spcAft>
            </a:pPr>
            <a:r>
              <a:rPr lang="en-US" sz="2000" dirty="0" smtClean="0">
                <a:solidFill>
                  <a:schemeClr val="bg1"/>
                </a:solidFill>
                <a:latin typeface="+mn-lt"/>
                <a:cs typeface="+mn-cs"/>
              </a:rPr>
              <a:t>in situ – mobile- </a:t>
            </a:r>
            <a:r>
              <a:rPr lang="en-US" sz="2000" dirty="0" err="1" smtClean="0">
                <a:solidFill>
                  <a:schemeClr val="bg1"/>
                </a:solidFill>
                <a:latin typeface="+mn-lt"/>
                <a:cs typeface="+mn-cs"/>
              </a:rPr>
              <a:t>discreto</a:t>
            </a:r>
            <a:r>
              <a:rPr lang="en-US" sz="2000" dirty="0" smtClean="0">
                <a:solidFill>
                  <a:schemeClr val="bg1"/>
                </a:solidFill>
                <a:latin typeface="+mn-lt"/>
                <a:cs typeface="+mn-cs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latin typeface="+mn-lt"/>
                <a:cs typeface="+mn-cs"/>
              </a:rPr>
              <a:t>puntuale</a:t>
            </a:r>
            <a:endParaRPr lang="en-US" sz="2000" dirty="0" smtClean="0">
              <a:solidFill>
                <a:schemeClr val="bg1"/>
              </a:solidFill>
              <a:latin typeface="+mn-lt"/>
              <a:cs typeface="+mn-cs"/>
            </a:endParaRPr>
          </a:p>
          <a:p>
            <a:pPr marL="342900" lvl="0" indent="-342900" algn="ctr" fontAlgn="auto">
              <a:spcBef>
                <a:spcPct val="20000"/>
              </a:spcBef>
              <a:spcAft>
                <a:spcPts val="0"/>
              </a:spcAft>
            </a:pPr>
            <a:endParaRPr lang="en-US" sz="2000" dirty="0" smtClean="0">
              <a:solidFill>
                <a:schemeClr val="bg1"/>
              </a:solidFill>
              <a:latin typeface="+mn-lt"/>
              <a:cs typeface="+mn-cs"/>
            </a:endParaRPr>
          </a:p>
          <a:p>
            <a:pPr marL="342900" lvl="0" indent="-342900" algn="ctr" fontAlgn="auto">
              <a:spcBef>
                <a:spcPct val="20000"/>
              </a:spcBef>
              <a:spcAft>
                <a:spcPts val="0"/>
              </a:spcAft>
            </a:pPr>
            <a:r>
              <a:rPr lang="en-US" sz="2000" b="1" dirty="0" err="1" smtClean="0">
                <a:solidFill>
                  <a:schemeClr val="bg1"/>
                </a:solidFill>
                <a:latin typeface="+mn-lt"/>
                <a:cs typeface="+mn-cs"/>
              </a:rPr>
              <a:t>Posizione</a:t>
            </a:r>
            <a:r>
              <a:rPr lang="en-US" sz="2000" b="1" dirty="0" smtClean="0">
                <a:solidFill>
                  <a:schemeClr val="bg1"/>
                </a:solidFill>
                <a:latin typeface="+mn-lt"/>
                <a:cs typeface="+mn-cs"/>
              </a:rPr>
              <a:t> </a:t>
            </a:r>
            <a:r>
              <a:rPr lang="en-US" sz="2000" b="1" dirty="0" err="1" smtClean="0">
                <a:solidFill>
                  <a:schemeClr val="bg1"/>
                </a:solidFill>
                <a:latin typeface="+mn-lt"/>
                <a:cs typeface="+mn-cs"/>
              </a:rPr>
              <a:t>di</a:t>
            </a:r>
            <a:r>
              <a:rPr lang="en-US" sz="2000" b="1" dirty="0" smtClean="0">
                <a:solidFill>
                  <a:schemeClr val="bg1"/>
                </a:solidFill>
                <a:latin typeface="+mn-lt"/>
                <a:cs typeface="+mn-cs"/>
              </a:rPr>
              <a:t> </a:t>
            </a:r>
            <a:r>
              <a:rPr lang="en-US" sz="2000" b="1" dirty="0" err="1" smtClean="0">
                <a:solidFill>
                  <a:schemeClr val="bg1"/>
                </a:solidFill>
                <a:latin typeface="+mn-lt"/>
                <a:cs typeface="+mn-cs"/>
              </a:rPr>
              <a:t>campionamento</a:t>
            </a:r>
            <a:r>
              <a:rPr lang="en-US" sz="2000" b="1" dirty="0" smtClean="0">
                <a:solidFill>
                  <a:schemeClr val="bg1"/>
                </a:solidFill>
                <a:latin typeface="+mn-lt"/>
                <a:cs typeface="+mn-cs"/>
              </a:rPr>
              <a:t> data </a:t>
            </a:r>
            <a:r>
              <a:rPr lang="en-US" sz="2000" b="1" dirty="0" err="1" smtClean="0">
                <a:solidFill>
                  <a:schemeClr val="bg1"/>
                </a:solidFill>
                <a:latin typeface="+mn-lt"/>
                <a:cs typeface="+mn-cs"/>
              </a:rPr>
              <a:t>da</a:t>
            </a:r>
            <a:r>
              <a:rPr lang="en-US" sz="2000" b="1" dirty="0" smtClean="0">
                <a:solidFill>
                  <a:schemeClr val="bg1"/>
                </a:solidFill>
                <a:latin typeface="+mn-lt"/>
                <a:cs typeface="+mn-cs"/>
              </a:rPr>
              <a:t> </a:t>
            </a:r>
            <a:r>
              <a:rPr lang="en-US" sz="2000" b="1" dirty="0" err="1" smtClean="0">
                <a:solidFill>
                  <a:schemeClr val="bg1"/>
                </a:solidFill>
                <a:latin typeface="+mn-lt"/>
                <a:cs typeface="+mn-cs"/>
              </a:rPr>
              <a:t>una</a:t>
            </a:r>
            <a:r>
              <a:rPr lang="en-US" sz="2000" b="1" dirty="0" smtClean="0">
                <a:solidFill>
                  <a:schemeClr val="bg1"/>
                </a:solidFill>
                <a:latin typeface="+mn-lt"/>
                <a:cs typeface="+mn-cs"/>
              </a:rPr>
              <a:t> </a:t>
            </a:r>
            <a:r>
              <a:rPr lang="en-US" sz="2000" b="1" dirty="0" err="1" smtClean="0">
                <a:solidFill>
                  <a:schemeClr val="bg1"/>
                </a:solidFill>
                <a:latin typeface="+mn-lt"/>
                <a:cs typeface="+mn-cs"/>
              </a:rPr>
              <a:t>tripletta</a:t>
            </a:r>
            <a:r>
              <a:rPr lang="en-US" sz="2000" b="1" dirty="0" smtClean="0">
                <a:solidFill>
                  <a:schemeClr val="bg1"/>
                </a:solidFill>
                <a:latin typeface="+mn-lt"/>
                <a:cs typeface="+mn-cs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latin typeface="+mn-lt"/>
                <a:cs typeface="+mn-cs"/>
              </a:rPr>
              <a:t>x,y,z</a:t>
            </a:r>
            <a:endParaRPr lang="en-US" sz="2000" dirty="0" smtClean="0">
              <a:solidFill>
                <a:schemeClr val="bg1"/>
              </a:solidFill>
              <a:latin typeface="+mn-lt"/>
              <a:cs typeface="+mn-cs"/>
            </a:endParaRPr>
          </a:p>
          <a:p>
            <a:pPr marL="342900" lvl="0" indent="-342900" algn="ctr" fontAlgn="auto">
              <a:spcBef>
                <a:spcPct val="20000"/>
              </a:spcBef>
              <a:spcAft>
                <a:spcPts val="0"/>
              </a:spcAft>
            </a:pPr>
            <a:endParaRPr lang="en-US" sz="2000" dirty="0" smtClean="0">
              <a:solidFill>
                <a:schemeClr val="bg1"/>
              </a:solidFill>
              <a:latin typeface="+mn-lt"/>
              <a:cs typeface="+mn-cs"/>
            </a:endParaRPr>
          </a:p>
          <a:p>
            <a:pPr marL="342900" lvl="0" indent="-342900" algn="ctr" fontAlgn="auto">
              <a:spcBef>
                <a:spcPct val="20000"/>
              </a:spcBef>
              <a:spcAft>
                <a:spcPts val="0"/>
              </a:spcAft>
            </a:pPr>
            <a:r>
              <a:rPr lang="en-US" sz="2000" dirty="0" smtClean="0">
                <a:solidFill>
                  <a:schemeClr val="bg1"/>
                </a:solidFill>
                <a:latin typeface="+mn-lt"/>
                <a:cs typeface="+mn-cs"/>
              </a:rPr>
              <a:t>[</a:t>
            </a:r>
            <a:r>
              <a:rPr lang="en-US" sz="2000" dirty="0" smtClean="0">
                <a:solidFill>
                  <a:srgbClr val="FF0000"/>
                </a:solidFill>
                <a:latin typeface="+mn-lt"/>
                <a:cs typeface="+mn-cs"/>
              </a:rPr>
              <a:t>2010-09-05T12:10+02:00</a:t>
            </a:r>
            <a:r>
              <a:rPr lang="en-US" sz="2000" dirty="0" smtClean="0">
                <a:solidFill>
                  <a:schemeClr val="bg1"/>
                </a:solidFill>
                <a:latin typeface="+mn-lt"/>
                <a:cs typeface="+mn-cs"/>
              </a:rPr>
              <a:t>,</a:t>
            </a:r>
            <a:br>
              <a:rPr lang="en-US" sz="2000" dirty="0" smtClean="0">
                <a:solidFill>
                  <a:schemeClr val="bg1"/>
                </a:solidFill>
                <a:latin typeface="+mn-lt"/>
                <a:cs typeface="+mn-cs"/>
              </a:rPr>
            </a:br>
            <a:r>
              <a:rPr lang="en-US" sz="2000" dirty="0" smtClean="0">
                <a:solidFill>
                  <a:schemeClr val="bg1"/>
                </a:solidFill>
                <a:latin typeface="+mn-lt"/>
                <a:cs typeface="+mn-cs"/>
              </a:rPr>
              <a:t>697812,78562,873.23,</a:t>
            </a:r>
            <a:r>
              <a:rPr lang="en-US" sz="2000" dirty="0" smtClean="0">
                <a:solidFill>
                  <a:srgbClr val="7030A0"/>
                </a:solidFill>
                <a:latin typeface="+mn-lt"/>
                <a:cs typeface="+mn-cs"/>
              </a:rPr>
              <a:t>12.7</a:t>
            </a:r>
            <a:r>
              <a:rPr lang="en-US" sz="2000" dirty="0" smtClean="0">
                <a:solidFill>
                  <a:schemeClr val="bg1"/>
                </a:solidFill>
                <a:latin typeface="+mn-lt"/>
                <a:cs typeface="+mn-cs"/>
              </a:rPr>
              <a:t>]</a:t>
            </a:r>
          </a:p>
          <a:p>
            <a:pPr marL="342900" lvl="0" indent="-342900" algn="ctr" fontAlgn="auto">
              <a:spcBef>
                <a:spcPct val="20000"/>
              </a:spcBef>
              <a:spcAft>
                <a:spcPts val="0"/>
              </a:spcAft>
            </a:pPr>
            <a:endParaRPr lang="en-US" sz="2000" dirty="0" smtClean="0">
              <a:solidFill>
                <a:schemeClr val="bg1"/>
              </a:solidFill>
              <a:latin typeface="+mn-lt"/>
              <a:cs typeface="+mn-cs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 rot="5400000">
            <a:off x="2320909" y="4107661"/>
            <a:ext cx="4357717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2143108" y="5692129"/>
            <a:ext cx="646877" cy="10636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6072198" y="5728713"/>
            <a:ext cx="1369432" cy="10270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0" y="0"/>
            <a:ext cx="9144000" cy="4000504"/>
          </a:xfrm>
          <a:prstGeom prst="roundRect">
            <a:avLst>
              <a:gd name="adj" fmla="val 5608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0" y="2786058"/>
            <a:ext cx="9144000" cy="4019358"/>
          </a:xfrm>
          <a:prstGeom prst="roundRect">
            <a:avLst>
              <a:gd name="adj" fmla="val 5608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428596" y="357166"/>
            <a:ext cx="8358246" cy="4643470"/>
          </a:xfrm>
          <a:prstGeom prst="roundRect">
            <a:avLst>
              <a:gd name="adj" fmla="val 5608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3568" y="462470"/>
            <a:ext cx="7854533" cy="4395289"/>
          </a:xfrm>
        </p:spPr>
        <p:txBody>
          <a:bodyPr anchor="ctr">
            <a:noAutofit/>
          </a:bodyPr>
          <a:lstStyle/>
          <a:p>
            <a:r>
              <a:rPr lang="en-US" sz="6000" b="1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empus Sans ITC" pitchFamily="82" charset="0"/>
              </a:rPr>
              <a:t>istSOS</a:t>
            </a:r>
            <a:r>
              <a:rPr lang="en-US" sz="6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empus Sans ITC" pitchFamily="82" charset="0"/>
              </a:rPr>
              <a:t/>
            </a:r>
            <a:br>
              <a:rPr lang="en-US" sz="6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empus Sans ITC" pitchFamily="82" charset="0"/>
              </a:rPr>
            </a:br>
            <a:r>
              <a:rPr lang="en-US" sz="6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empus Sans ITC" pitchFamily="82" charset="0"/>
              </a:rPr>
              <a:t>(</a:t>
            </a:r>
            <a:r>
              <a:rPr lang="en-US" sz="6000" b="1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empus Sans ITC" pitchFamily="82" charset="0"/>
              </a:rPr>
              <a:t>installazione</a:t>
            </a:r>
            <a:r>
              <a:rPr lang="en-US" sz="6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empus Sans ITC" pitchFamily="82" charset="0"/>
              </a:rPr>
              <a:t>)</a:t>
            </a:r>
          </a:p>
        </p:txBody>
      </p:sp>
      <p:pic>
        <p:nvPicPr>
          <p:cNvPr id="10" name="Picture 6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5818688" y="5286388"/>
            <a:ext cx="2968154" cy="1412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" name="Picture 10" descr="logo_SUPSI_60mm_ITA.gif"/>
          <p:cNvPicPr>
            <a:picLocks noChangeAspect="1"/>
          </p:cNvPicPr>
          <p:nvPr/>
        </p:nvPicPr>
        <p:blipFill>
          <a:blip r:embed="rId4" cstate="screen"/>
          <a:stretch>
            <a:fillRect/>
          </a:stretch>
        </p:blipFill>
        <p:spPr>
          <a:xfrm>
            <a:off x="194056" y="5447186"/>
            <a:ext cx="2433728" cy="103766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928802"/>
            <a:ext cx="8229600" cy="4197361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err="1" smtClean="0">
                <a:solidFill>
                  <a:schemeClr val="bg1"/>
                </a:solidFill>
              </a:rPr>
              <a:t>Installazione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dipendenze</a:t>
            </a:r>
            <a:endParaRPr lang="en-US" dirty="0" smtClean="0">
              <a:solidFill>
                <a:schemeClr val="bg1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err="1" smtClean="0">
                <a:solidFill>
                  <a:schemeClr val="bg1"/>
                </a:solidFill>
              </a:rPr>
              <a:t>Installazione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dello</a:t>
            </a:r>
            <a:r>
              <a:rPr lang="en-US" dirty="0" smtClean="0">
                <a:solidFill>
                  <a:schemeClr val="bg1"/>
                </a:solidFill>
              </a:rPr>
              <a:t> schema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 smtClean="0">
                <a:solidFill>
                  <a:schemeClr val="bg1"/>
                </a:solidFill>
              </a:rPr>
              <a:t>Installazione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delle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librerie</a:t>
            </a:r>
            <a:endParaRPr lang="en-US" dirty="0" smtClean="0">
              <a:solidFill>
                <a:schemeClr val="bg1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err="1" smtClean="0">
                <a:solidFill>
                  <a:schemeClr val="bg1"/>
                </a:solidFill>
              </a:rPr>
              <a:t>Configurazione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di</a:t>
            </a:r>
            <a:r>
              <a:rPr lang="en-US" dirty="0" smtClean="0">
                <a:solidFill>
                  <a:schemeClr val="bg1"/>
                </a:solidFill>
              </a:rPr>
              <a:t> apache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 smtClean="0">
                <a:solidFill>
                  <a:schemeClr val="bg1"/>
                </a:solidFill>
              </a:rPr>
              <a:t>Configurazione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di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istSOS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Installazione</a:t>
            </a:r>
            <a:r>
              <a:rPr lang="en-US" dirty="0" smtClean="0"/>
              <a:t> </a:t>
            </a:r>
            <a:r>
              <a:rPr lang="en-US" dirty="0" err="1" smtClean="0"/>
              <a:t>su</a:t>
            </a:r>
            <a:r>
              <a:rPr lang="en-US" dirty="0" smtClean="0"/>
              <a:t> </a:t>
            </a:r>
            <a:r>
              <a:rPr lang="en-US" dirty="0" err="1" smtClean="0"/>
              <a:t>Ubuntu</a:t>
            </a:r>
            <a:endParaRPr lang="en-US" dirty="0"/>
          </a:p>
        </p:txBody>
      </p:sp>
      <p:pic>
        <p:nvPicPr>
          <p:cNvPr id="4" name="Picture 3" descr="install-ico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862770" y="1214422"/>
            <a:ext cx="2000264" cy="200026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dipendenze</a:t>
            </a:r>
            <a:endParaRPr lang="it-I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it-IT" b="1" u="sng" dirty="0" smtClean="0">
                <a:solidFill>
                  <a:schemeClr val="bg1"/>
                </a:solidFill>
              </a:rPr>
              <a:t>Requisiti di base:</a:t>
            </a:r>
          </a:p>
          <a:p>
            <a:pPr lvl="1"/>
            <a:r>
              <a:rPr lang="it-IT" dirty="0" err="1" smtClean="0">
                <a:solidFill>
                  <a:schemeClr val="bg1"/>
                </a:solidFill>
              </a:rPr>
              <a:t>Python</a:t>
            </a:r>
            <a:r>
              <a:rPr lang="it-IT" dirty="0" smtClean="0">
                <a:solidFill>
                  <a:schemeClr val="bg1"/>
                </a:solidFill>
              </a:rPr>
              <a:t> (2.6.x)</a:t>
            </a:r>
          </a:p>
          <a:p>
            <a:pPr lvl="1"/>
            <a:r>
              <a:rPr lang="it-IT" dirty="0" err="1" smtClean="0">
                <a:solidFill>
                  <a:schemeClr val="bg1"/>
                </a:solidFill>
              </a:rPr>
              <a:t>PostgreSQL</a:t>
            </a:r>
            <a:r>
              <a:rPr lang="it-IT" dirty="0" smtClean="0">
                <a:solidFill>
                  <a:schemeClr val="bg1"/>
                </a:solidFill>
              </a:rPr>
              <a:t>/</a:t>
            </a:r>
            <a:r>
              <a:rPr lang="it-IT" dirty="0" err="1" smtClean="0">
                <a:solidFill>
                  <a:schemeClr val="bg1"/>
                </a:solidFill>
              </a:rPr>
              <a:t>PostGIS</a:t>
            </a:r>
            <a:endParaRPr lang="it-IT" dirty="0" smtClean="0">
              <a:solidFill>
                <a:schemeClr val="bg1"/>
              </a:solidFill>
            </a:endParaRPr>
          </a:p>
          <a:p>
            <a:pPr lvl="1"/>
            <a:r>
              <a:rPr lang="it-IT" dirty="0" smtClean="0">
                <a:solidFill>
                  <a:schemeClr val="bg1"/>
                </a:solidFill>
              </a:rPr>
              <a:t>Apache (2.x &gt;) con </a:t>
            </a:r>
            <a:r>
              <a:rPr lang="it-IT" dirty="0" err="1" smtClean="0">
                <a:solidFill>
                  <a:schemeClr val="bg1"/>
                </a:solidFill>
              </a:rPr>
              <a:t>mod_wsgi</a:t>
            </a:r>
            <a:endParaRPr lang="it-IT" dirty="0" smtClean="0">
              <a:solidFill>
                <a:schemeClr val="bg1"/>
              </a:solidFill>
            </a:endParaRPr>
          </a:p>
          <a:p>
            <a:pPr lvl="1"/>
            <a:endParaRPr lang="it-IT" dirty="0" smtClean="0">
              <a:solidFill>
                <a:srgbClr val="31F752"/>
              </a:solidFill>
            </a:endParaRPr>
          </a:p>
          <a:p>
            <a:r>
              <a:rPr lang="it-IT" b="1" u="sng" dirty="0" smtClean="0">
                <a:solidFill>
                  <a:schemeClr val="bg1"/>
                </a:solidFill>
              </a:rPr>
              <a:t>Pacchetti </a:t>
            </a:r>
            <a:r>
              <a:rPr lang="it-IT" b="1" u="sng" dirty="0" err="1" smtClean="0">
                <a:solidFill>
                  <a:schemeClr val="bg1"/>
                </a:solidFill>
              </a:rPr>
              <a:t>Python</a:t>
            </a:r>
            <a:r>
              <a:rPr lang="it-IT" b="1" u="sng" dirty="0" smtClean="0">
                <a:solidFill>
                  <a:schemeClr val="bg1"/>
                </a:solidFill>
              </a:rPr>
              <a:t>:</a:t>
            </a:r>
          </a:p>
          <a:p>
            <a:pPr lvl="1"/>
            <a:r>
              <a:rPr lang="it-IT" dirty="0" smtClean="0">
                <a:solidFill>
                  <a:schemeClr val="bg1"/>
                </a:solidFill>
              </a:rPr>
              <a:t>psycopg2</a:t>
            </a:r>
          </a:p>
          <a:p>
            <a:pPr lvl="1"/>
            <a:r>
              <a:rPr lang="it-IT" dirty="0" smtClean="0">
                <a:solidFill>
                  <a:schemeClr val="bg1"/>
                </a:solidFill>
              </a:rPr>
              <a:t>isodate</a:t>
            </a:r>
          </a:p>
          <a:p>
            <a:pPr lvl="1"/>
            <a:r>
              <a:rPr lang="it-IT" dirty="0" smtClean="0">
                <a:solidFill>
                  <a:schemeClr val="bg1"/>
                </a:solidFill>
              </a:rPr>
              <a:t>GDAL</a:t>
            </a:r>
            <a:endParaRPr lang="it-IT" dirty="0">
              <a:solidFill>
                <a:schemeClr val="bg1"/>
              </a:solidFill>
            </a:endParaRPr>
          </a:p>
        </p:txBody>
      </p:sp>
      <p:pic>
        <p:nvPicPr>
          <p:cNvPr id="4" name="Picture 3" descr="binary-tree-ico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76872" y="2285992"/>
            <a:ext cx="3795722" cy="379572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Sensori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I </a:t>
            </a:r>
            <a:r>
              <a:rPr lang="en-US" dirty="0" err="1" smtClean="0">
                <a:solidFill>
                  <a:schemeClr val="bg1"/>
                </a:solidFill>
              </a:rPr>
              <a:t>sensori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sono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ovunque</a:t>
            </a:r>
            <a:r>
              <a:rPr lang="en-US" dirty="0" smtClean="0">
                <a:solidFill>
                  <a:schemeClr val="bg1"/>
                </a:solidFill>
              </a:rPr>
              <a:t>: </a:t>
            </a:r>
          </a:p>
          <a:p>
            <a:pPr lvl="1"/>
            <a:r>
              <a:rPr lang="en-US" sz="2400" dirty="0" smtClean="0">
                <a:solidFill>
                  <a:schemeClr val="bg1"/>
                </a:solidFill>
              </a:rPr>
              <a:t>case, </a:t>
            </a:r>
            <a:r>
              <a:rPr lang="en-US" sz="2400" dirty="0" err="1" smtClean="0">
                <a:solidFill>
                  <a:schemeClr val="bg1"/>
                </a:solidFill>
              </a:rPr>
              <a:t>supermercati</a:t>
            </a:r>
            <a:r>
              <a:rPr lang="en-US" sz="2400" dirty="0" smtClean="0">
                <a:solidFill>
                  <a:schemeClr val="bg1"/>
                </a:solidFill>
              </a:rPr>
              <a:t>, </a:t>
            </a:r>
            <a:r>
              <a:rPr lang="en-US" sz="2400" dirty="0" err="1" smtClean="0">
                <a:solidFill>
                  <a:schemeClr val="bg1"/>
                </a:solidFill>
              </a:rPr>
              <a:t>strade</a:t>
            </a:r>
            <a:r>
              <a:rPr lang="en-US" sz="2400" dirty="0" smtClean="0">
                <a:solidFill>
                  <a:schemeClr val="bg1"/>
                </a:solidFill>
              </a:rPr>
              <a:t>, </a:t>
            </a:r>
            <a:r>
              <a:rPr lang="en-US" sz="2400" dirty="0" err="1" smtClean="0">
                <a:solidFill>
                  <a:schemeClr val="bg1"/>
                </a:solidFill>
              </a:rPr>
              <a:t>fiumi</a:t>
            </a:r>
            <a:r>
              <a:rPr lang="en-US" sz="2400" dirty="0" smtClean="0">
                <a:solidFill>
                  <a:schemeClr val="bg1"/>
                </a:solidFill>
              </a:rPr>
              <a:t>, </a:t>
            </a:r>
            <a:r>
              <a:rPr lang="en-US" sz="2400" dirty="0" err="1" smtClean="0">
                <a:solidFill>
                  <a:schemeClr val="bg1"/>
                </a:solidFill>
              </a:rPr>
              <a:t>oceani</a:t>
            </a:r>
            <a:r>
              <a:rPr lang="en-US" sz="2400" dirty="0" smtClean="0">
                <a:solidFill>
                  <a:schemeClr val="bg1"/>
                </a:solidFill>
              </a:rPr>
              <a:t>, </a:t>
            </a:r>
            <a:r>
              <a:rPr lang="en-US" sz="2400" dirty="0" err="1" smtClean="0">
                <a:solidFill>
                  <a:schemeClr val="bg1"/>
                </a:solidFill>
              </a:rPr>
              <a:t>atmosfera</a:t>
            </a:r>
            <a:r>
              <a:rPr lang="en-US" sz="2400" dirty="0" smtClean="0">
                <a:solidFill>
                  <a:schemeClr val="bg1"/>
                </a:solidFill>
              </a:rPr>
              <a:t>, </a:t>
            </a:r>
            <a:r>
              <a:rPr lang="en-US" sz="2400" dirty="0" err="1" smtClean="0">
                <a:solidFill>
                  <a:schemeClr val="bg1"/>
                </a:solidFill>
              </a:rPr>
              <a:t>spazio</a:t>
            </a:r>
            <a:r>
              <a:rPr lang="en-US" sz="2400" dirty="0" smtClean="0">
                <a:solidFill>
                  <a:schemeClr val="bg1"/>
                </a:solidFill>
              </a:rPr>
              <a:t>, </a:t>
            </a:r>
            <a:r>
              <a:rPr lang="en-US" sz="2400" dirty="0" err="1" smtClean="0">
                <a:solidFill>
                  <a:schemeClr val="bg1"/>
                </a:solidFill>
              </a:rPr>
              <a:t>nostre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tasche</a:t>
            </a:r>
            <a:r>
              <a:rPr lang="en-US" sz="2400" dirty="0" smtClean="0">
                <a:solidFill>
                  <a:schemeClr val="bg1"/>
                </a:solidFill>
              </a:rPr>
              <a:t>, etc…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I </a:t>
            </a:r>
            <a:r>
              <a:rPr lang="en-US" dirty="0" err="1" smtClean="0">
                <a:solidFill>
                  <a:schemeClr val="bg1"/>
                </a:solidFill>
              </a:rPr>
              <a:t>sensori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misurano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diversi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fenomeni</a:t>
            </a:r>
            <a:r>
              <a:rPr lang="en-US" dirty="0" smtClean="0">
                <a:solidFill>
                  <a:schemeClr val="bg1"/>
                </a:solidFill>
              </a:rPr>
              <a:t>: </a:t>
            </a:r>
          </a:p>
          <a:p>
            <a:pPr lvl="1"/>
            <a:r>
              <a:rPr lang="en-US" sz="2400" dirty="0" err="1" smtClean="0">
                <a:solidFill>
                  <a:schemeClr val="bg1"/>
                </a:solidFill>
              </a:rPr>
              <a:t>temperatura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dell’aria</a:t>
            </a:r>
            <a:r>
              <a:rPr lang="en-US" sz="2400" dirty="0" smtClean="0">
                <a:solidFill>
                  <a:schemeClr val="bg1"/>
                </a:solidFill>
              </a:rPr>
              <a:t>, </a:t>
            </a:r>
            <a:r>
              <a:rPr lang="en-US" sz="2400" dirty="0" err="1" smtClean="0">
                <a:solidFill>
                  <a:schemeClr val="bg1"/>
                </a:solidFill>
              </a:rPr>
              <a:t>pressione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nelle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tubazioni</a:t>
            </a:r>
            <a:r>
              <a:rPr lang="en-US" sz="2400" dirty="0" smtClean="0">
                <a:solidFill>
                  <a:schemeClr val="bg1"/>
                </a:solidFill>
              </a:rPr>
              <a:t>, </a:t>
            </a:r>
            <a:r>
              <a:rPr lang="en-US" sz="2400" dirty="0" err="1" smtClean="0">
                <a:solidFill>
                  <a:schemeClr val="bg1"/>
                </a:solidFill>
              </a:rPr>
              <a:t>qualità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it-IT" sz="2400" dirty="0" smtClean="0">
                <a:solidFill>
                  <a:schemeClr val="bg1"/>
                </a:solidFill>
              </a:rPr>
              <a:t>dell’acqua</a:t>
            </a:r>
            <a:r>
              <a:rPr lang="en-US" sz="2400" dirty="0" smtClean="0">
                <a:solidFill>
                  <a:schemeClr val="bg1"/>
                </a:solidFill>
              </a:rPr>
              <a:t>, stress </a:t>
            </a:r>
            <a:r>
              <a:rPr lang="en-US" sz="2400" dirty="0" err="1" smtClean="0">
                <a:solidFill>
                  <a:schemeClr val="bg1"/>
                </a:solidFill>
              </a:rPr>
              <a:t>di</a:t>
            </a:r>
            <a:r>
              <a:rPr lang="en-US" sz="2400" dirty="0" smtClean="0">
                <a:solidFill>
                  <a:schemeClr val="bg1"/>
                </a:solidFill>
              </a:rPr>
              <a:t> un </a:t>
            </a:r>
            <a:r>
              <a:rPr lang="en-US" sz="2400" dirty="0" err="1" smtClean="0">
                <a:solidFill>
                  <a:schemeClr val="bg1"/>
                </a:solidFill>
              </a:rPr>
              <a:t>edificio</a:t>
            </a:r>
            <a:r>
              <a:rPr lang="en-US" sz="2400" dirty="0" smtClean="0">
                <a:solidFill>
                  <a:schemeClr val="bg1"/>
                </a:solidFill>
              </a:rPr>
              <a:t>, </a:t>
            </a:r>
            <a:r>
              <a:rPr lang="en-US" sz="2400" dirty="0" err="1" smtClean="0">
                <a:solidFill>
                  <a:schemeClr val="bg1"/>
                </a:solidFill>
              </a:rPr>
              <a:t>radiazione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solare</a:t>
            </a:r>
            <a:r>
              <a:rPr lang="en-US" sz="2400" dirty="0" smtClean="0">
                <a:solidFill>
                  <a:schemeClr val="bg1"/>
                </a:solidFill>
              </a:rPr>
              <a:t>, </a:t>
            </a:r>
            <a:r>
              <a:rPr lang="en-US" sz="2400" dirty="0" err="1" smtClean="0">
                <a:solidFill>
                  <a:schemeClr val="bg1"/>
                </a:solidFill>
              </a:rPr>
              <a:t>superficie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fogliare</a:t>
            </a:r>
            <a:r>
              <a:rPr lang="en-US" sz="2400" dirty="0" smtClean="0">
                <a:solidFill>
                  <a:schemeClr val="bg1"/>
                </a:solidFill>
              </a:rPr>
              <a:t>, </a:t>
            </a:r>
            <a:r>
              <a:rPr lang="en-US" sz="2400" dirty="0" err="1" smtClean="0">
                <a:solidFill>
                  <a:schemeClr val="bg1"/>
                </a:solidFill>
              </a:rPr>
              <a:t>spostamento</a:t>
            </a:r>
            <a:r>
              <a:rPr lang="en-US" sz="2400" dirty="0" smtClean="0">
                <a:solidFill>
                  <a:schemeClr val="bg1"/>
                </a:solidFill>
              </a:rPr>
              <a:t> del </a:t>
            </a:r>
            <a:r>
              <a:rPr lang="en-US" sz="2400" dirty="0" err="1" smtClean="0">
                <a:solidFill>
                  <a:schemeClr val="bg1"/>
                </a:solidFill>
              </a:rPr>
              <a:t>terreno</a:t>
            </a:r>
            <a:r>
              <a:rPr lang="en-US" sz="2400" dirty="0" smtClean="0">
                <a:solidFill>
                  <a:schemeClr val="bg1"/>
                </a:solidFill>
              </a:rPr>
              <a:t>, etc…</a:t>
            </a:r>
          </a:p>
          <a:p>
            <a:r>
              <a:rPr lang="it-IT" dirty="0" smtClean="0">
                <a:solidFill>
                  <a:schemeClr val="bg1"/>
                </a:solidFill>
              </a:rPr>
              <a:t>I sensori vengono usati per diversi scopi:</a:t>
            </a:r>
          </a:p>
          <a:p>
            <a:pPr lvl="1"/>
            <a:r>
              <a:rPr lang="it-IT" sz="2400" dirty="0" smtClean="0">
                <a:solidFill>
                  <a:schemeClr val="bg1"/>
                </a:solidFill>
              </a:rPr>
              <a:t>sorvegliare il territorio, monitorare un infrastruttura, predire un pericolo, controllare un processo, etc.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contenuto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Synaptic: libapache2-mod-wsgi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Apace e </a:t>
            </a:r>
            <a:r>
              <a:rPr lang="en-US" dirty="0" err="1" smtClean="0"/>
              <a:t>mod_wsgi</a:t>
            </a:r>
            <a:endParaRPr lang="en-US" dirty="0"/>
          </a:p>
        </p:txBody>
      </p:sp>
      <p:pic>
        <p:nvPicPr>
          <p:cNvPr id="4" name="Immagine 3" descr="synamptic_mod_wsgi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58580" y="1803407"/>
            <a:ext cx="7071001" cy="434023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Apace e </a:t>
            </a:r>
            <a:r>
              <a:rPr lang="en-US" dirty="0" err="1" smtClean="0"/>
              <a:t>mod_wsgi</a:t>
            </a:r>
            <a:endParaRPr lang="en-US" dirty="0"/>
          </a:p>
        </p:txBody>
      </p:sp>
      <p:sp>
        <p:nvSpPr>
          <p:cNvPr id="5" name="Segnaposto contenuto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solidFill>
                  <a:schemeClr val="bg1"/>
                </a:solidFill>
              </a:rPr>
              <a:t>Dipendenze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installate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Segnaposto contenuto 3" descr="synamptic_dipendenze_wsgi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643175" y="1928802"/>
            <a:ext cx="4093330" cy="469741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</a:t>
            </a:r>
            <a:r>
              <a:rPr lang="en-US" dirty="0" err="1" smtClean="0"/>
              <a:t>di</a:t>
            </a:r>
            <a:r>
              <a:rPr lang="en-US" dirty="0" smtClean="0"/>
              <a:t> Apache</a:t>
            </a:r>
            <a:endParaRPr lang="en-US" dirty="0"/>
          </a:p>
        </p:txBody>
      </p:sp>
      <p:sp>
        <p:nvSpPr>
          <p:cNvPr id="5" name="Segnaposto contenuto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solidFill>
                  <a:schemeClr val="bg1"/>
                </a:solidFill>
              </a:rPr>
              <a:t>Verifichiamo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funzionamento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di</a:t>
            </a:r>
            <a:r>
              <a:rPr lang="en-US" dirty="0" smtClean="0">
                <a:solidFill>
                  <a:schemeClr val="bg1"/>
                </a:solidFill>
              </a:rPr>
              <a:t> Apache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Segnaposto contenuto 3" descr="3-Apache-it-works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04887" y="2043130"/>
            <a:ext cx="7134225" cy="3886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contenuto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Synaptic: postgresql-8.4-postgis</a:t>
            </a:r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PostgreSQL</a:t>
            </a:r>
            <a:r>
              <a:rPr lang="en-US" dirty="0" smtClean="0"/>
              <a:t> / </a:t>
            </a:r>
            <a:r>
              <a:rPr lang="en-US" dirty="0" err="1" smtClean="0"/>
              <a:t>PostGIS</a:t>
            </a:r>
            <a:endParaRPr lang="en-US" dirty="0"/>
          </a:p>
        </p:txBody>
      </p:sp>
      <p:pic>
        <p:nvPicPr>
          <p:cNvPr id="4" name="Immagine 3" descr="4-postgres-postgis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28662" y="1785926"/>
            <a:ext cx="7215238" cy="44287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contenuto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solidFill>
                  <a:schemeClr val="bg1"/>
                </a:solidFill>
              </a:rPr>
              <a:t>Dipendenze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installate</a:t>
            </a:r>
            <a:endParaRPr lang="en-US" dirty="0" smtClean="0">
              <a:solidFill>
                <a:schemeClr val="bg1"/>
              </a:solidFill>
            </a:endParaRPr>
          </a:p>
          <a:p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PostgreSQL</a:t>
            </a:r>
            <a:r>
              <a:rPr lang="en-US" dirty="0" smtClean="0"/>
              <a:t> / </a:t>
            </a:r>
            <a:r>
              <a:rPr lang="en-US" dirty="0" err="1" smtClean="0"/>
              <a:t>PostGIS</a:t>
            </a:r>
            <a:endParaRPr lang="en-US" dirty="0"/>
          </a:p>
        </p:txBody>
      </p:sp>
      <p:pic>
        <p:nvPicPr>
          <p:cNvPr id="4" name="Immagine 3" descr="4-postgres-postgis-dipendenz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409825" y="2000240"/>
            <a:ext cx="4324350" cy="44672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contenuto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Synaptic: pgadmin3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PgAdmin3 (utilities)</a:t>
            </a:r>
            <a:endParaRPr lang="en-US" dirty="0"/>
          </a:p>
        </p:txBody>
      </p:sp>
      <p:pic>
        <p:nvPicPr>
          <p:cNvPr id="4" name="Immagine 3" descr="4-postgres-pgadmin3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14419" y="1785926"/>
            <a:ext cx="7129481" cy="437613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contenuto 1"/>
          <p:cNvSpPr>
            <a:spLocks noGrp="1"/>
          </p:cNvSpPr>
          <p:nvPr>
            <p:ph idx="1"/>
          </p:nvPr>
        </p:nvSpPr>
        <p:spPr>
          <a:xfrm>
            <a:off x="457200" y="1214422"/>
            <a:ext cx="8229600" cy="5643578"/>
          </a:xfrm>
        </p:spPr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Synaptic: python-</a:t>
            </a:r>
            <a:r>
              <a:rPr lang="en-US" dirty="0" err="1" smtClean="0">
                <a:solidFill>
                  <a:schemeClr val="bg1"/>
                </a:solidFill>
              </a:rPr>
              <a:t>gdal</a:t>
            </a:r>
            <a:endParaRPr lang="en-US" dirty="0" smtClean="0">
              <a:solidFill>
                <a:schemeClr val="bg1"/>
              </a:solidFill>
            </a:endParaRPr>
          </a:p>
          <a:p>
            <a:endParaRPr lang="en-US" dirty="0" smtClean="0">
              <a:solidFill>
                <a:schemeClr val="bg1"/>
              </a:solidFill>
            </a:endParaRPr>
          </a:p>
          <a:p>
            <a:endParaRPr lang="en-US" dirty="0" smtClean="0">
              <a:solidFill>
                <a:schemeClr val="bg1"/>
              </a:solidFill>
            </a:endParaRPr>
          </a:p>
          <a:p>
            <a:endParaRPr lang="en-US" dirty="0" smtClean="0">
              <a:solidFill>
                <a:schemeClr val="bg1"/>
              </a:solidFill>
            </a:endParaRPr>
          </a:p>
          <a:p>
            <a:endParaRPr lang="en-US" dirty="0" smtClean="0">
              <a:solidFill>
                <a:schemeClr val="bg1"/>
              </a:solidFill>
            </a:endParaRPr>
          </a:p>
          <a:p>
            <a:endParaRPr lang="en-US" dirty="0" smtClean="0">
              <a:solidFill>
                <a:schemeClr val="bg1"/>
              </a:solidFill>
            </a:endParaRPr>
          </a:p>
          <a:p>
            <a:endParaRPr lang="en-US" dirty="0" smtClean="0">
              <a:solidFill>
                <a:schemeClr val="bg1"/>
              </a:solidFill>
            </a:endParaRPr>
          </a:p>
          <a:p>
            <a:endParaRPr lang="en-US" dirty="0" smtClean="0">
              <a:solidFill>
                <a:schemeClr val="bg1"/>
              </a:solidFill>
            </a:endParaRPr>
          </a:p>
          <a:p>
            <a:endParaRPr lang="en-US" dirty="0" smtClean="0">
              <a:solidFill>
                <a:schemeClr val="bg1"/>
              </a:solidFill>
            </a:endParaRPr>
          </a:p>
          <a:p>
            <a:pPr algn="ctr">
              <a:buNone/>
            </a:pPr>
            <a:r>
              <a:rPr lang="en-US" dirty="0" smtClean="0">
                <a:solidFill>
                  <a:schemeClr val="bg1"/>
                </a:solidFill>
              </a:rPr>
              <a:t>Con </a:t>
            </a:r>
            <a:r>
              <a:rPr lang="en-US" dirty="0" err="1" smtClean="0">
                <a:solidFill>
                  <a:schemeClr val="bg1"/>
                </a:solidFill>
              </a:rPr>
              <a:t>easy_install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gdal</a:t>
            </a:r>
            <a:r>
              <a:rPr lang="en-US" dirty="0" smtClean="0">
                <a:solidFill>
                  <a:schemeClr val="bg1"/>
                </a:solidFill>
              </a:rPr>
              <a:t> è </a:t>
            </a:r>
            <a:r>
              <a:rPr lang="en-US" dirty="0" err="1" smtClean="0">
                <a:solidFill>
                  <a:schemeClr val="bg1"/>
                </a:solidFill>
              </a:rPr>
              <a:t>corrotto</a:t>
            </a:r>
            <a:r>
              <a:rPr lang="en-US" dirty="0" smtClean="0">
                <a:solidFill>
                  <a:schemeClr val="bg1"/>
                </a:solidFill>
              </a:rPr>
              <a:t> :-(</a:t>
            </a:r>
          </a:p>
          <a:p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Python-</a:t>
            </a:r>
            <a:r>
              <a:rPr lang="en-US" dirty="0" err="1" smtClean="0"/>
              <a:t>gdal</a:t>
            </a:r>
            <a:endParaRPr lang="en-US" dirty="0"/>
          </a:p>
        </p:txBody>
      </p:sp>
      <p:pic>
        <p:nvPicPr>
          <p:cNvPr id="4" name="Immagine 3" descr="8-python-gdal-synaptic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14480" y="1785926"/>
            <a:ext cx="6772291" cy="415688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contenuto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solidFill>
                  <a:schemeClr val="bg1"/>
                </a:solidFill>
              </a:rPr>
              <a:t>Dipendenze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installate</a:t>
            </a:r>
            <a:endParaRPr lang="en-US" dirty="0" smtClean="0">
              <a:solidFill>
                <a:schemeClr val="bg1"/>
              </a:solidFill>
            </a:endParaRPr>
          </a:p>
          <a:p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Python-</a:t>
            </a:r>
            <a:r>
              <a:rPr lang="en-US" dirty="0" err="1" smtClean="0"/>
              <a:t>gdal</a:t>
            </a:r>
            <a:endParaRPr lang="en-US" dirty="0"/>
          </a:p>
        </p:txBody>
      </p:sp>
      <p:pic>
        <p:nvPicPr>
          <p:cNvPr id="4" name="Immagine 3" descr="4-postgres-postgis-dipendenz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967475" y="2000240"/>
            <a:ext cx="3209050" cy="44672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contenuto 1"/>
          <p:cNvSpPr>
            <a:spLocks noGrp="1"/>
          </p:cNvSpPr>
          <p:nvPr>
            <p:ph idx="1"/>
          </p:nvPr>
        </p:nvSpPr>
        <p:spPr>
          <a:xfrm>
            <a:off x="457200" y="1214422"/>
            <a:ext cx="8229600" cy="5643578"/>
          </a:xfrm>
        </p:spPr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Synaptic: python-psycopg2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endParaRPr lang="en-US" dirty="0" smtClean="0">
              <a:solidFill>
                <a:schemeClr val="bg1"/>
              </a:solidFill>
            </a:endParaRPr>
          </a:p>
          <a:p>
            <a:endParaRPr lang="en-US" dirty="0" smtClean="0">
              <a:solidFill>
                <a:schemeClr val="bg1"/>
              </a:solidFill>
            </a:endParaRPr>
          </a:p>
          <a:p>
            <a:endParaRPr lang="en-US" dirty="0" smtClean="0">
              <a:solidFill>
                <a:schemeClr val="bg1"/>
              </a:solidFill>
            </a:endParaRPr>
          </a:p>
          <a:p>
            <a:endParaRPr lang="en-US" dirty="0" smtClean="0">
              <a:solidFill>
                <a:schemeClr val="bg1"/>
              </a:solidFill>
            </a:endParaRPr>
          </a:p>
          <a:p>
            <a:endParaRPr lang="en-US" dirty="0" smtClean="0">
              <a:solidFill>
                <a:schemeClr val="bg1"/>
              </a:solidFill>
            </a:endParaRPr>
          </a:p>
          <a:p>
            <a:endParaRPr lang="en-US" dirty="0" smtClean="0">
              <a:solidFill>
                <a:schemeClr val="bg1"/>
              </a:solidFill>
            </a:endParaRPr>
          </a:p>
          <a:p>
            <a:endParaRPr lang="en-US" dirty="0" smtClean="0">
              <a:solidFill>
                <a:schemeClr val="bg1"/>
              </a:solidFill>
            </a:endParaRPr>
          </a:p>
          <a:p>
            <a:pPr algn="ctr">
              <a:buNone/>
            </a:pPr>
            <a:r>
              <a:rPr lang="en-US" dirty="0" smtClean="0">
                <a:solidFill>
                  <a:schemeClr val="bg1"/>
                </a:solidFill>
              </a:rPr>
              <a:t>Con </a:t>
            </a:r>
            <a:r>
              <a:rPr lang="en-US" dirty="0" err="1" smtClean="0">
                <a:solidFill>
                  <a:schemeClr val="bg1"/>
                </a:solidFill>
              </a:rPr>
              <a:t>easy_install</a:t>
            </a:r>
            <a:r>
              <a:rPr lang="en-US" dirty="0" smtClean="0">
                <a:solidFill>
                  <a:schemeClr val="bg1"/>
                </a:solidFill>
              </a:rPr>
              <a:t> è </a:t>
            </a:r>
            <a:r>
              <a:rPr lang="en-US" dirty="0" err="1" smtClean="0">
                <a:solidFill>
                  <a:schemeClr val="bg1"/>
                </a:solidFill>
              </a:rPr>
              <a:t>corrotto</a:t>
            </a:r>
            <a:r>
              <a:rPr lang="en-US" dirty="0" smtClean="0">
                <a:solidFill>
                  <a:schemeClr val="bg1"/>
                </a:solidFill>
              </a:rPr>
              <a:t> :-(</a:t>
            </a:r>
          </a:p>
          <a:p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psycopg2</a:t>
            </a:r>
            <a:endParaRPr lang="en-US" dirty="0"/>
          </a:p>
        </p:txBody>
      </p:sp>
      <p:pic>
        <p:nvPicPr>
          <p:cNvPr id="4" name="Immagine 3" descr="8-python-gdal-synaptic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14480" y="1785926"/>
            <a:ext cx="6772290" cy="415688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contenuto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solidFill>
                  <a:schemeClr val="bg1"/>
                </a:solidFill>
              </a:rPr>
              <a:t>Dipendenze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installate</a:t>
            </a:r>
            <a:endParaRPr lang="en-US" dirty="0" smtClean="0">
              <a:solidFill>
                <a:schemeClr val="bg1"/>
              </a:solidFill>
            </a:endParaRPr>
          </a:p>
          <a:p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psycopg2</a:t>
            </a:r>
            <a:endParaRPr lang="en-US" dirty="0"/>
          </a:p>
        </p:txBody>
      </p:sp>
      <p:pic>
        <p:nvPicPr>
          <p:cNvPr id="4" name="Immagine 3" descr="4-postgres-postgis-dipendenz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409825" y="2814627"/>
            <a:ext cx="4324350" cy="28384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 err="1" smtClean="0"/>
              <a:t>…una</a:t>
            </a:r>
            <a:r>
              <a:rPr lang="it-IT" dirty="0" smtClean="0"/>
              <a:t> pelle digitale per la terra</a:t>
            </a:r>
            <a:endParaRPr lang="it-IT" dirty="0"/>
          </a:p>
        </p:txBody>
      </p:sp>
      <p:pic>
        <p:nvPicPr>
          <p:cNvPr id="5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1538" y="1647061"/>
            <a:ext cx="7000924" cy="49252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contenuto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Synaptic: python-</a:t>
            </a:r>
            <a:r>
              <a:rPr lang="en-US" dirty="0" err="1" smtClean="0">
                <a:solidFill>
                  <a:schemeClr val="bg1"/>
                </a:solidFill>
              </a:rPr>
              <a:t>setuptools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setuptools</a:t>
            </a:r>
            <a:endParaRPr lang="en-US" dirty="0"/>
          </a:p>
        </p:txBody>
      </p:sp>
      <p:pic>
        <p:nvPicPr>
          <p:cNvPr id="4" name="Immagine 3" descr="5-python-setuptools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14414" y="1894277"/>
            <a:ext cx="6915167" cy="42445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contenuto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>
              <a:buNone/>
            </a:pPr>
            <a:r>
              <a:rPr lang="en-US" sz="4400" dirty="0" smtClean="0">
                <a:solidFill>
                  <a:schemeClr val="bg1"/>
                </a:solidFill>
              </a:rPr>
              <a:t>http://code.google.com/p/istsos</a:t>
            </a: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Download </a:t>
            </a:r>
            <a:r>
              <a:rPr lang="en-US" dirty="0" err="1" smtClean="0"/>
              <a:t>istSOS</a:t>
            </a:r>
            <a:endParaRPr lang="en-US" dirty="0"/>
          </a:p>
        </p:txBody>
      </p:sp>
      <p:pic>
        <p:nvPicPr>
          <p:cNvPr id="4" name="Immagine 3" descr="6-download-page-istsos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71604" y="2015108"/>
            <a:ext cx="6000792" cy="466339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istSOS</a:t>
            </a:r>
            <a:r>
              <a:rPr lang="en-US" dirty="0" smtClean="0"/>
              <a:t> package</a:t>
            </a:r>
            <a:endParaRPr lang="en-US" dirty="0"/>
          </a:p>
        </p:txBody>
      </p:sp>
      <p:grpSp>
        <p:nvGrpSpPr>
          <p:cNvPr id="24" name="Group 23"/>
          <p:cNvGrpSpPr/>
          <p:nvPr/>
        </p:nvGrpSpPr>
        <p:grpSpPr>
          <a:xfrm>
            <a:off x="457200" y="3967184"/>
            <a:ext cx="8258204" cy="652450"/>
            <a:chOff x="457200" y="3967184"/>
            <a:chExt cx="8258204" cy="65245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6" name="Rounded Rectangle 15"/>
            <p:cNvSpPr/>
            <p:nvPr/>
          </p:nvSpPr>
          <p:spPr>
            <a:xfrm>
              <a:off x="3243282" y="3967184"/>
              <a:ext cx="5472122" cy="652450"/>
            </a:xfrm>
            <a:prstGeom prst="roundRect">
              <a:avLst/>
            </a:prstGeom>
            <a:solidFill>
              <a:schemeClr val="tx1">
                <a:lumMod val="85000"/>
              </a:schemeClr>
            </a:solidFill>
            <a:ln>
              <a:solidFill>
                <a:srgbClr val="00B050"/>
              </a:solidFill>
              <a:prstDash val="solid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3600" b="1" dirty="0" err="1" smtClean="0">
                  <a:solidFill>
                    <a:schemeClr val="bg1"/>
                  </a:solidFill>
                </a:rPr>
                <a:t>libreria</a:t>
              </a:r>
              <a:r>
                <a:rPr lang="en-US" sz="3600" b="1" dirty="0" smtClean="0">
                  <a:solidFill>
                    <a:schemeClr val="bg1"/>
                  </a:solidFill>
                </a:rPr>
                <a:t> </a:t>
              </a:r>
              <a:r>
                <a:rPr lang="en-US" sz="3600" b="1" dirty="0" err="1" smtClean="0">
                  <a:solidFill>
                    <a:schemeClr val="bg1"/>
                  </a:solidFill>
                </a:rPr>
                <a:t>istSOS</a:t>
              </a:r>
              <a:endParaRPr lang="en-US" sz="3600" b="1" dirty="0" smtClean="0">
                <a:solidFill>
                  <a:schemeClr val="bg1"/>
                </a:solidFill>
              </a:endParaRPr>
            </a:p>
          </p:txBody>
        </p:sp>
        <p:sp>
          <p:nvSpPr>
            <p:cNvPr id="4" name="Rounded Rectangle 3"/>
            <p:cNvSpPr/>
            <p:nvPr/>
          </p:nvSpPr>
          <p:spPr>
            <a:xfrm>
              <a:off x="457200" y="3967184"/>
              <a:ext cx="3114668" cy="652450"/>
            </a:xfrm>
            <a:prstGeom prst="roundRect">
              <a:avLst/>
            </a:prstGeom>
            <a:ln>
              <a:solidFill>
                <a:srgbClr val="00B050"/>
              </a:solidFill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b="1" dirty="0" err="1" smtClean="0">
                  <a:solidFill>
                    <a:schemeClr val="tx1"/>
                  </a:solidFill>
                </a:rPr>
                <a:t>istSOS</a:t>
              </a:r>
              <a:endParaRPr lang="en-US" sz="3600" b="1" dirty="0" smtClean="0">
                <a:solidFill>
                  <a:schemeClr val="tx1"/>
                </a:solidFill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471502" y="2800363"/>
            <a:ext cx="8229600" cy="652450"/>
            <a:chOff x="471502" y="2800363"/>
            <a:chExt cx="8229600" cy="65245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5" name="Rounded Rectangle 14"/>
            <p:cNvSpPr/>
            <p:nvPr/>
          </p:nvSpPr>
          <p:spPr>
            <a:xfrm>
              <a:off x="3228980" y="2800363"/>
              <a:ext cx="5472122" cy="652450"/>
            </a:xfrm>
            <a:prstGeom prst="roundRect">
              <a:avLst/>
            </a:prstGeom>
            <a:solidFill>
              <a:schemeClr val="tx1">
                <a:lumMod val="85000"/>
              </a:schemeClr>
            </a:solidFill>
            <a:ln>
              <a:solidFill>
                <a:srgbClr val="00B050"/>
              </a:solidFill>
              <a:prstDash val="solid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3600" b="1" dirty="0" err="1" smtClean="0">
                  <a:solidFill>
                    <a:schemeClr val="bg1"/>
                  </a:solidFill>
                </a:rPr>
                <a:t>interfaccia</a:t>
              </a:r>
              <a:r>
                <a:rPr lang="en-US" sz="3600" b="1" dirty="0" smtClean="0">
                  <a:solidFill>
                    <a:schemeClr val="bg1"/>
                  </a:solidFill>
                </a:rPr>
                <a:t> Web</a:t>
              </a:r>
            </a:p>
          </p:txBody>
        </p:sp>
        <p:sp>
          <p:nvSpPr>
            <p:cNvPr id="5" name="Rounded Rectangle 4"/>
            <p:cNvSpPr/>
            <p:nvPr/>
          </p:nvSpPr>
          <p:spPr>
            <a:xfrm>
              <a:off x="471502" y="2800363"/>
              <a:ext cx="3114668" cy="652450"/>
            </a:xfrm>
            <a:prstGeom prst="roundRect">
              <a:avLst/>
            </a:prstGeom>
            <a:ln>
              <a:solidFill>
                <a:srgbClr val="00B05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b="1" dirty="0" smtClean="0">
                  <a:solidFill>
                    <a:schemeClr val="tx1"/>
                  </a:solidFill>
                </a:rPr>
                <a:t>sos.py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471502" y="1633542"/>
            <a:ext cx="8229600" cy="652450"/>
            <a:chOff x="471502" y="1633542"/>
            <a:chExt cx="8229600" cy="65245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4" name="Rounded Rectangle 13"/>
            <p:cNvSpPr/>
            <p:nvPr/>
          </p:nvSpPr>
          <p:spPr>
            <a:xfrm>
              <a:off x="3228980" y="1633542"/>
              <a:ext cx="5472122" cy="652450"/>
            </a:xfrm>
            <a:prstGeom prst="roundRect">
              <a:avLst/>
            </a:prstGeom>
            <a:solidFill>
              <a:schemeClr val="tx1">
                <a:lumMod val="85000"/>
              </a:schemeClr>
            </a:solidFill>
            <a:ln>
              <a:solidFill>
                <a:srgbClr val="00B050"/>
              </a:solidFill>
              <a:prstDash val="solid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3600" b="1" dirty="0" smtClean="0">
                  <a:solidFill>
                    <a:schemeClr val="bg1"/>
                  </a:solidFill>
                </a:rPr>
                <a:t>file </a:t>
              </a:r>
              <a:r>
                <a:rPr lang="en-US" sz="3600" b="1" dirty="0" err="1" smtClean="0">
                  <a:solidFill>
                    <a:schemeClr val="bg1"/>
                  </a:solidFill>
                </a:rPr>
                <a:t>di</a:t>
              </a:r>
              <a:r>
                <a:rPr lang="en-US" sz="3600" b="1" dirty="0" smtClean="0">
                  <a:solidFill>
                    <a:schemeClr val="bg1"/>
                  </a:solidFill>
                </a:rPr>
                <a:t> </a:t>
              </a:r>
              <a:r>
                <a:rPr lang="en-US" sz="3600" b="1" dirty="0" err="1" smtClean="0">
                  <a:solidFill>
                    <a:schemeClr val="bg1"/>
                  </a:solidFill>
                </a:rPr>
                <a:t>configurazione</a:t>
              </a:r>
              <a:endParaRPr lang="en-US" sz="3600" b="1" dirty="0" smtClean="0">
                <a:solidFill>
                  <a:schemeClr val="bg1"/>
                </a:solidFill>
              </a:endParaRPr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471502" y="1633542"/>
              <a:ext cx="3114668" cy="652450"/>
            </a:xfrm>
            <a:prstGeom prst="roundRect">
              <a:avLst/>
            </a:prstGeom>
            <a:ln>
              <a:solidFill>
                <a:srgbClr val="00B050"/>
              </a:solidFill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b="1" dirty="0" smtClean="0">
                  <a:solidFill>
                    <a:schemeClr val="tx1"/>
                  </a:solidFill>
                </a:rPr>
                <a:t>sosConfig.py</a:t>
              </a: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457200" y="5134004"/>
            <a:ext cx="8258204" cy="652450"/>
            <a:chOff x="457200" y="5134004"/>
            <a:chExt cx="8258204" cy="65245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7" name="Rounded Rectangle 16"/>
            <p:cNvSpPr/>
            <p:nvPr/>
          </p:nvSpPr>
          <p:spPr>
            <a:xfrm>
              <a:off x="3243282" y="5134004"/>
              <a:ext cx="5472122" cy="652450"/>
            </a:xfrm>
            <a:prstGeom prst="roundRect">
              <a:avLst/>
            </a:prstGeom>
            <a:solidFill>
              <a:schemeClr val="tx1">
                <a:lumMod val="85000"/>
              </a:schemeClr>
            </a:solidFill>
            <a:ln>
              <a:solidFill>
                <a:srgbClr val="00B050"/>
              </a:solidFill>
              <a:prstDash val="solid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3600" b="1" dirty="0" smtClean="0">
                  <a:solidFill>
                    <a:schemeClr val="bg1"/>
                  </a:solidFill>
                </a:rPr>
                <a:t>schema </a:t>
              </a:r>
              <a:r>
                <a:rPr lang="en-US" sz="3600" b="1" dirty="0" err="1" smtClean="0">
                  <a:solidFill>
                    <a:schemeClr val="bg1"/>
                  </a:solidFill>
                </a:rPr>
                <a:t>PostGIS</a:t>
              </a:r>
              <a:endParaRPr lang="en-US" sz="3600" b="1" dirty="0" smtClean="0">
                <a:solidFill>
                  <a:schemeClr val="bg1"/>
                </a:solidFill>
              </a:endParaRPr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457200" y="5134004"/>
              <a:ext cx="3114668" cy="652450"/>
            </a:xfrm>
            <a:prstGeom prst="roundRect">
              <a:avLst/>
            </a:prstGeom>
            <a:ln>
              <a:solidFill>
                <a:srgbClr val="00B050"/>
              </a:solidFill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b="1" dirty="0" smtClean="0">
                  <a:solidFill>
                    <a:schemeClr val="tx1"/>
                  </a:solidFill>
                </a:rPr>
                <a:t>sos_schema.sql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contenuto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solidFill>
                  <a:schemeClr val="bg1"/>
                </a:solidFill>
              </a:rPr>
              <a:t>Decomprimiamo</a:t>
            </a:r>
            <a:r>
              <a:rPr lang="en-US" dirty="0" smtClean="0">
                <a:solidFill>
                  <a:schemeClr val="bg1"/>
                </a:solidFill>
              </a:rPr>
              <a:t> e </a:t>
            </a:r>
            <a:r>
              <a:rPr lang="en-US" dirty="0" err="1" smtClean="0">
                <a:solidFill>
                  <a:schemeClr val="bg1"/>
                </a:solidFill>
              </a:rPr>
              <a:t>lanciamo</a:t>
            </a:r>
            <a:r>
              <a:rPr lang="en-US" dirty="0" smtClean="0">
                <a:solidFill>
                  <a:schemeClr val="bg1"/>
                </a:solidFill>
              </a:rPr>
              <a:t> un terminal…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istSOS</a:t>
            </a:r>
            <a:endParaRPr lang="en-US" dirty="0"/>
          </a:p>
        </p:txBody>
      </p:sp>
      <p:pic>
        <p:nvPicPr>
          <p:cNvPr id="4" name="Immagine 3" descr="7-contenuto-pacchetto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61950" y="1857364"/>
            <a:ext cx="4326232" cy="3351190"/>
          </a:xfrm>
          <a:prstGeom prst="rect">
            <a:avLst/>
          </a:prstGeom>
        </p:spPr>
      </p:pic>
      <p:pic>
        <p:nvPicPr>
          <p:cNvPr id="5" name="Immagine 4" descr="7-contenuto-pacchetto-terminal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643306" y="3392574"/>
            <a:ext cx="5214974" cy="273358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istSOSapi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357158" y="1214422"/>
            <a:ext cx="4071966" cy="4929222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Librerie</a:t>
            </a:r>
            <a:r>
              <a:rPr lang="en-US" dirty="0" smtClean="0"/>
              <a:t> </a:t>
            </a:r>
            <a:r>
              <a:rPr lang="en-US" dirty="0" err="1" smtClean="0"/>
              <a:t>istSOS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 rot="19044487">
            <a:off x="4312468" y="3854178"/>
            <a:ext cx="53720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chemeClr val="bg1"/>
                </a:solidFill>
                <a:latin typeface="+mn-lt"/>
              </a:rPr>
              <a:t>python setup.py install</a:t>
            </a:r>
            <a:endParaRPr lang="en-US" sz="4000" b="1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6" name="Picture 5" descr="folder-green-parent-icon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929190" y="1562104"/>
            <a:ext cx="2438400" cy="2438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egnaposto contenuto 3" descr="10-python-setup-install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357158" y="1214422"/>
            <a:ext cx="8501122" cy="2407086"/>
          </a:xfrm>
        </p:spPr>
      </p:pic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Installiamo</a:t>
            </a:r>
            <a:r>
              <a:rPr lang="en-US" dirty="0" smtClean="0"/>
              <a:t> </a:t>
            </a:r>
            <a:r>
              <a:rPr lang="en-US" dirty="0" err="1" smtClean="0"/>
              <a:t>istSOS</a:t>
            </a:r>
            <a:endParaRPr lang="en-US" dirty="0"/>
          </a:p>
        </p:txBody>
      </p:sp>
      <p:pic>
        <p:nvPicPr>
          <p:cNvPr id="5" name="Immagine 4" descr="10-python-setup-install-end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57158" y="3807996"/>
            <a:ext cx="8501122" cy="240708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0" y="0"/>
            <a:ext cx="9144000" cy="4000504"/>
          </a:xfrm>
          <a:prstGeom prst="roundRect">
            <a:avLst>
              <a:gd name="adj" fmla="val 5608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0" y="2786058"/>
            <a:ext cx="9144000" cy="4019358"/>
          </a:xfrm>
          <a:prstGeom prst="roundRect">
            <a:avLst>
              <a:gd name="adj" fmla="val 5608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428596" y="357166"/>
            <a:ext cx="8358246" cy="4643470"/>
          </a:xfrm>
          <a:prstGeom prst="roundRect">
            <a:avLst>
              <a:gd name="adj" fmla="val 5608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3568" y="462470"/>
            <a:ext cx="7854533" cy="4395289"/>
          </a:xfrm>
        </p:spPr>
        <p:txBody>
          <a:bodyPr anchor="ctr">
            <a:noAutofit/>
          </a:bodyPr>
          <a:lstStyle/>
          <a:p>
            <a:r>
              <a:rPr lang="en-US" sz="6000" b="1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empus Sans ITC" pitchFamily="82" charset="0"/>
              </a:rPr>
              <a:t>istSOS</a:t>
            </a:r>
            <a:r>
              <a:rPr lang="en-US" sz="6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empus Sans ITC" pitchFamily="82" charset="0"/>
              </a:rPr>
              <a:t/>
            </a:r>
            <a:br>
              <a:rPr lang="en-US" sz="6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empus Sans ITC" pitchFamily="82" charset="0"/>
              </a:rPr>
            </a:br>
            <a:r>
              <a:rPr lang="en-US" sz="6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empus Sans ITC" pitchFamily="82" charset="0"/>
              </a:rPr>
              <a:t>(</a:t>
            </a:r>
            <a:r>
              <a:rPr lang="en-US" sz="6000" b="1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empus Sans ITC" pitchFamily="82" charset="0"/>
              </a:rPr>
              <a:t>creazione</a:t>
            </a:r>
            <a:r>
              <a:rPr lang="en-US" sz="6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empus Sans ITC" pitchFamily="82" charset="0"/>
              </a:rPr>
              <a:t> del </a:t>
            </a:r>
            <a:r>
              <a:rPr lang="en-US" sz="6000" b="1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empus Sans ITC" pitchFamily="82" charset="0"/>
              </a:rPr>
              <a:t>servizio</a:t>
            </a:r>
            <a:r>
              <a:rPr lang="en-US" sz="6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empus Sans ITC" pitchFamily="82" charset="0"/>
              </a:rPr>
              <a:t>)</a:t>
            </a:r>
          </a:p>
        </p:txBody>
      </p:sp>
      <p:pic>
        <p:nvPicPr>
          <p:cNvPr id="10" name="Picture 6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5818688" y="5286388"/>
            <a:ext cx="2968154" cy="1412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" name="Picture 10" descr="logo_SUPSI_60mm_ITA.gif"/>
          <p:cNvPicPr>
            <a:picLocks noChangeAspect="1"/>
          </p:cNvPicPr>
          <p:nvPr/>
        </p:nvPicPr>
        <p:blipFill>
          <a:blip r:embed="rId4" cstate="screen"/>
          <a:stretch>
            <a:fillRect/>
          </a:stretch>
        </p:blipFill>
        <p:spPr>
          <a:xfrm>
            <a:off x="194056" y="5447186"/>
            <a:ext cx="2433728" cy="103766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928802"/>
            <a:ext cx="8229600" cy="4197361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err="1" smtClean="0">
                <a:solidFill>
                  <a:schemeClr val="bg1"/>
                </a:solidFill>
              </a:rPr>
              <a:t>Creazione</a:t>
            </a:r>
            <a:r>
              <a:rPr lang="en-US" dirty="0" smtClean="0">
                <a:solidFill>
                  <a:schemeClr val="bg1"/>
                </a:solidFill>
              </a:rPr>
              <a:t> del DB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 smtClean="0">
                <a:solidFill>
                  <a:schemeClr val="bg1"/>
                </a:solidFill>
              </a:rPr>
              <a:t>Configurazione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istSOS</a:t>
            </a:r>
            <a:endParaRPr lang="en-US" dirty="0" smtClean="0">
              <a:solidFill>
                <a:schemeClr val="bg1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err="1" smtClean="0">
                <a:solidFill>
                  <a:schemeClr val="bg1"/>
                </a:solidFill>
              </a:rPr>
              <a:t>Configurazione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di</a:t>
            </a:r>
            <a:r>
              <a:rPr lang="en-US" dirty="0" smtClean="0">
                <a:solidFill>
                  <a:schemeClr val="bg1"/>
                </a:solidFill>
              </a:rPr>
              <a:t> Apache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chemeClr val="bg1"/>
                </a:solidFill>
              </a:rPr>
              <a:t>Test </a:t>
            </a:r>
            <a:r>
              <a:rPr lang="en-US" dirty="0" err="1" smtClean="0">
                <a:solidFill>
                  <a:schemeClr val="bg1"/>
                </a:solidFill>
              </a:rPr>
              <a:t>di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funzionamento</a:t>
            </a:r>
            <a:endParaRPr lang="en-US" dirty="0" smtClean="0">
              <a:solidFill>
                <a:schemeClr val="bg1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empus Sans ITC" pitchFamily="82" charset="0"/>
              </a:rPr>
              <a:t>creazione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empus Sans ITC" pitchFamily="82" charset="0"/>
              </a:rPr>
              <a:t> del </a:t>
            </a:r>
            <a:r>
              <a:rPr lang="en-US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empus Sans ITC" pitchFamily="82" charset="0"/>
              </a:rPr>
              <a:t>servizio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contenuto 1"/>
          <p:cNvSpPr>
            <a:spLocks noGrp="1"/>
          </p:cNvSpPr>
          <p:nvPr>
            <p:ph idx="1"/>
          </p:nvPr>
        </p:nvSpPr>
        <p:spPr>
          <a:xfrm>
            <a:off x="0" y="1214422"/>
            <a:ext cx="9144000" cy="4911741"/>
          </a:xfrm>
        </p:spPr>
        <p:txBody>
          <a:bodyPr>
            <a:normAutofit fontScale="85000" lnSpcReduction="20000"/>
          </a:bodyPr>
          <a:lstStyle/>
          <a:p>
            <a:pPr>
              <a:buNone/>
            </a:pPr>
            <a:r>
              <a:rPr lang="en-US" sz="4800" dirty="0" smtClean="0">
                <a:solidFill>
                  <a:srgbClr val="FF0000"/>
                </a:solidFill>
              </a:rPr>
              <a:t>&gt; #</a:t>
            </a:r>
            <a:r>
              <a:rPr lang="en-US" sz="4800" dirty="0" err="1" smtClean="0">
                <a:solidFill>
                  <a:srgbClr val="FF0000"/>
                </a:solidFill>
              </a:rPr>
              <a:t>impostiamo</a:t>
            </a:r>
            <a:r>
              <a:rPr lang="en-US" sz="4800" dirty="0" smtClean="0">
                <a:solidFill>
                  <a:srgbClr val="FF0000"/>
                </a:solidFill>
              </a:rPr>
              <a:t> la password del DB</a:t>
            </a:r>
          </a:p>
          <a:p>
            <a:pPr>
              <a:buNone/>
            </a:pPr>
            <a:r>
              <a:rPr lang="en-US" sz="4800" dirty="0" smtClean="0">
                <a:solidFill>
                  <a:schemeClr val="bg1"/>
                </a:solidFill>
              </a:rPr>
              <a:t>&gt; </a:t>
            </a:r>
            <a:r>
              <a:rPr lang="en-US" sz="4800" dirty="0" err="1" smtClean="0">
                <a:solidFill>
                  <a:schemeClr val="bg1"/>
                </a:solidFill>
              </a:rPr>
              <a:t>sudo</a:t>
            </a:r>
            <a:r>
              <a:rPr lang="en-US" sz="4800" dirty="0" smtClean="0">
                <a:solidFill>
                  <a:schemeClr val="bg1"/>
                </a:solidFill>
              </a:rPr>
              <a:t> </a:t>
            </a:r>
            <a:r>
              <a:rPr lang="en-US" sz="4800" dirty="0" err="1" smtClean="0">
                <a:solidFill>
                  <a:schemeClr val="bg1"/>
                </a:solidFill>
              </a:rPr>
              <a:t>su</a:t>
            </a:r>
            <a:r>
              <a:rPr lang="en-US" sz="4800" dirty="0" smtClean="0">
                <a:solidFill>
                  <a:schemeClr val="bg1"/>
                </a:solidFill>
              </a:rPr>
              <a:t> </a:t>
            </a:r>
            <a:r>
              <a:rPr lang="en-US" sz="4800" dirty="0" err="1" smtClean="0">
                <a:solidFill>
                  <a:schemeClr val="bg1"/>
                </a:solidFill>
              </a:rPr>
              <a:t>postgres</a:t>
            </a:r>
            <a:endParaRPr lang="en-US" sz="4800" dirty="0" smtClean="0">
              <a:solidFill>
                <a:schemeClr val="bg1"/>
              </a:solidFill>
            </a:endParaRPr>
          </a:p>
          <a:p>
            <a:pPr>
              <a:buNone/>
            </a:pPr>
            <a:r>
              <a:rPr lang="en-US" sz="4800" dirty="0" smtClean="0">
                <a:solidFill>
                  <a:schemeClr val="bg1"/>
                </a:solidFill>
              </a:rPr>
              <a:t>&gt; </a:t>
            </a:r>
            <a:r>
              <a:rPr lang="en-US" sz="4800" dirty="0" err="1" smtClean="0">
                <a:solidFill>
                  <a:schemeClr val="bg1"/>
                </a:solidFill>
              </a:rPr>
              <a:t>psql</a:t>
            </a:r>
            <a:r>
              <a:rPr lang="en-US" sz="4800" dirty="0" smtClean="0">
                <a:solidFill>
                  <a:schemeClr val="bg1"/>
                </a:solidFill>
              </a:rPr>
              <a:t> –c  “ALTER USER </a:t>
            </a:r>
            <a:r>
              <a:rPr lang="en-US" sz="4800" dirty="0" err="1" smtClean="0">
                <a:solidFill>
                  <a:schemeClr val="bg1"/>
                </a:solidFill>
              </a:rPr>
              <a:t>postgres</a:t>
            </a:r>
            <a:r>
              <a:rPr lang="en-US" sz="4800" dirty="0" smtClean="0">
                <a:solidFill>
                  <a:schemeClr val="bg1"/>
                </a:solidFill>
              </a:rPr>
              <a:t> PASSWORD  ‘1234’”</a:t>
            </a:r>
          </a:p>
          <a:p>
            <a:pPr>
              <a:buNone/>
            </a:pPr>
            <a:endParaRPr lang="en-US" sz="4800" dirty="0" smtClean="0">
              <a:solidFill>
                <a:schemeClr val="bg1"/>
              </a:solidFill>
            </a:endParaRPr>
          </a:p>
          <a:p>
            <a:pPr>
              <a:buNone/>
            </a:pPr>
            <a:r>
              <a:rPr lang="en-US" sz="4800" dirty="0" smtClean="0">
                <a:solidFill>
                  <a:srgbClr val="FF0000"/>
                </a:solidFill>
              </a:rPr>
              <a:t>&gt; # </a:t>
            </a:r>
            <a:r>
              <a:rPr lang="en-US" sz="4800" dirty="0" err="1" smtClean="0">
                <a:solidFill>
                  <a:srgbClr val="FF0000"/>
                </a:solidFill>
              </a:rPr>
              <a:t>creiamo</a:t>
            </a:r>
            <a:r>
              <a:rPr lang="en-US" sz="4800" dirty="0" smtClean="0">
                <a:solidFill>
                  <a:srgbClr val="FF0000"/>
                </a:solidFill>
              </a:rPr>
              <a:t> </a:t>
            </a:r>
            <a:r>
              <a:rPr lang="en-US" sz="4800" dirty="0" err="1" smtClean="0">
                <a:solidFill>
                  <a:srgbClr val="FF0000"/>
                </a:solidFill>
              </a:rPr>
              <a:t>il</a:t>
            </a:r>
            <a:r>
              <a:rPr lang="en-US" sz="4800" dirty="0" smtClean="0">
                <a:solidFill>
                  <a:srgbClr val="FF0000"/>
                </a:solidFill>
              </a:rPr>
              <a:t> DB</a:t>
            </a:r>
          </a:p>
          <a:p>
            <a:pPr>
              <a:buNone/>
            </a:pPr>
            <a:r>
              <a:rPr lang="en-US" sz="4800" dirty="0" smtClean="0">
                <a:solidFill>
                  <a:schemeClr val="bg1"/>
                </a:solidFill>
              </a:rPr>
              <a:t>&gt; </a:t>
            </a:r>
            <a:r>
              <a:rPr lang="en-US" sz="4800" dirty="0" err="1" smtClean="0">
                <a:solidFill>
                  <a:schemeClr val="bg1"/>
                </a:solidFill>
              </a:rPr>
              <a:t>createdb</a:t>
            </a:r>
            <a:r>
              <a:rPr lang="en-US" sz="4800" dirty="0" smtClean="0">
                <a:solidFill>
                  <a:schemeClr val="bg1"/>
                </a:solidFill>
              </a:rPr>
              <a:t> </a:t>
            </a:r>
            <a:r>
              <a:rPr lang="en-US" sz="4800" dirty="0" err="1" smtClean="0">
                <a:solidFill>
                  <a:schemeClr val="bg1"/>
                </a:solidFill>
              </a:rPr>
              <a:t>sos</a:t>
            </a:r>
            <a:endParaRPr lang="en-US" sz="4800" dirty="0" smtClean="0">
              <a:solidFill>
                <a:schemeClr val="bg1"/>
              </a:solidFill>
            </a:endParaRPr>
          </a:p>
          <a:p>
            <a:pPr>
              <a:buNone/>
            </a:pPr>
            <a:r>
              <a:rPr lang="en-US" sz="4800" dirty="0" smtClean="0">
                <a:solidFill>
                  <a:schemeClr val="bg1"/>
                </a:solidFill>
              </a:rPr>
              <a:t>&gt; </a:t>
            </a:r>
            <a:r>
              <a:rPr lang="en-US" sz="4800" dirty="0" err="1" smtClean="0">
                <a:solidFill>
                  <a:schemeClr val="bg1"/>
                </a:solidFill>
              </a:rPr>
              <a:t>createlang</a:t>
            </a:r>
            <a:r>
              <a:rPr lang="en-US" sz="4800" dirty="0" smtClean="0">
                <a:solidFill>
                  <a:schemeClr val="bg1"/>
                </a:solidFill>
              </a:rPr>
              <a:t> </a:t>
            </a:r>
            <a:r>
              <a:rPr lang="en-US" sz="4800" dirty="0" err="1" smtClean="0">
                <a:solidFill>
                  <a:schemeClr val="bg1"/>
                </a:solidFill>
              </a:rPr>
              <a:t>plpgsql</a:t>
            </a:r>
            <a:r>
              <a:rPr lang="en-US" sz="4800" dirty="0" smtClean="0">
                <a:solidFill>
                  <a:schemeClr val="bg1"/>
                </a:solidFill>
              </a:rPr>
              <a:t> </a:t>
            </a:r>
            <a:r>
              <a:rPr lang="en-US" sz="4800" dirty="0" err="1" smtClean="0">
                <a:solidFill>
                  <a:schemeClr val="bg1"/>
                </a:solidFill>
              </a:rPr>
              <a:t>sos</a:t>
            </a:r>
            <a:endParaRPr lang="en-US" sz="4800" dirty="0" smtClean="0">
              <a:solidFill>
                <a:schemeClr val="bg1"/>
              </a:solidFill>
            </a:endParaRPr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Inizializzazione</a:t>
            </a:r>
            <a:r>
              <a:rPr lang="en-US" dirty="0" smtClean="0"/>
              <a:t> database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contenuto 1"/>
          <p:cNvSpPr>
            <a:spLocks noGrp="1"/>
          </p:cNvSpPr>
          <p:nvPr>
            <p:ph idx="1"/>
          </p:nvPr>
        </p:nvSpPr>
        <p:spPr>
          <a:xfrm>
            <a:off x="0" y="1071546"/>
            <a:ext cx="9144000" cy="4911741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US" sz="4800" dirty="0" smtClean="0">
                <a:solidFill>
                  <a:srgbClr val="FF0000"/>
                </a:solidFill>
              </a:rPr>
              <a:t>&gt; # </a:t>
            </a:r>
            <a:r>
              <a:rPr lang="en-US" sz="4800" dirty="0" err="1" smtClean="0">
                <a:solidFill>
                  <a:srgbClr val="FF0000"/>
                </a:solidFill>
              </a:rPr>
              <a:t>rendiamo</a:t>
            </a:r>
            <a:r>
              <a:rPr lang="en-US" sz="4800" dirty="0" smtClean="0">
                <a:solidFill>
                  <a:srgbClr val="FF0000"/>
                </a:solidFill>
              </a:rPr>
              <a:t> </a:t>
            </a:r>
            <a:r>
              <a:rPr lang="en-US" sz="4800" dirty="0" err="1" smtClean="0">
                <a:solidFill>
                  <a:srgbClr val="FF0000"/>
                </a:solidFill>
              </a:rPr>
              <a:t>il</a:t>
            </a:r>
            <a:r>
              <a:rPr lang="en-US" sz="4800" dirty="0" smtClean="0">
                <a:solidFill>
                  <a:srgbClr val="FF0000"/>
                </a:solidFill>
              </a:rPr>
              <a:t> DB </a:t>
            </a:r>
            <a:r>
              <a:rPr lang="en-US" sz="4800" dirty="0" err="1" smtClean="0">
                <a:solidFill>
                  <a:srgbClr val="FF0000"/>
                </a:solidFill>
              </a:rPr>
              <a:t>spaziale</a:t>
            </a:r>
            <a:endParaRPr lang="en-US" sz="4800" dirty="0" smtClean="0">
              <a:solidFill>
                <a:srgbClr val="FF0000"/>
              </a:solidFill>
            </a:endParaRPr>
          </a:p>
          <a:p>
            <a:pPr>
              <a:buNone/>
            </a:pPr>
            <a:r>
              <a:rPr lang="en-US" dirty="0" smtClean="0">
                <a:solidFill>
                  <a:schemeClr val="bg1"/>
                </a:solidFill>
              </a:rPr>
              <a:t>&gt; </a:t>
            </a:r>
            <a:r>
              <a:rPr lang="en-US" dirty="0" err="1" smtClean="0">
                <a:solidFill>
                  <a:schemeClr val="bg1"/>
                </a:solidFill>
              </a:rPr>
              <a:t>cd</a:t>
            </a:r>
            <a:r>
              <a:rPr lang="en-US" dirty="0" smtClean="0">
                <a:solidFill>
                  <a:schemeClr val="bg1"/>
                </a:solidFill>
              </a:rPr>
              <a:t> /</a:t>
            </a:r>
            <a:r>
              <a:rPr lang="en-US" dirty="0" err="1" smtClean="0">
                <a:solidFill>
                  <a:schemeClr val="bg1"/>
                </a:solidFill>
              </a:rPr>
              <a:t>usr</a:t>
            </a:r>
            <a:r>
              <a:rPr lang="en-US" dirty="0" smtClean="0">
                <a:solidFill>
                  <a:schemeClr val="bg1"/>
                </a:solidFill>
              </a:rPr>
              <a:t>/share/</a:t>
            </a:r>
            <a:r>
              <a:rPr lang="en-US" dirty="0" err="1" smtClean="0">
                <a:solidFill>
                  <a:schemeClr val="bg1"/>
                </a:solidFill>
              </a:rPr>
              <a:t>postgresql</a:t>
            </a:r>
            <a:r>
              <a:rPr lang="en-US" dirty="0" smtClean="0">
                <a:solidFill>
                  <a:schemeClr val="bg1"/>
                </a:solidFill>
              </a:rPr>
              <a:t>/8.4/</a:t>
            </a:r>
            <a:r>
              <a:rPr lang="en-US" dirty="0" err="1" smtClean="0">
                <a:solidFill>
                  <a:schemeClr val="bg1"/>
                </a:solidFill>
              </a:rPr>
              <a:t>contrib</a:t>
            </a:r>
            <a:r>
              <a:rPr lang="en-US" dirty="0" smtClean="0">
                <a:solidFill>
                  <a:schemeClr val="bg1"/>
                </a:solidFill>
              </a:rPr>
              <a:t>/postgis-1.5/</a:t>
            </a:r>
          </a:p>
          <a:p>
            <a:pPr>
              <a:buNone/>
            </a:pPr>
            <a:r>
              <a:rPr lang="en-US" sz="4800" dirty="0" smtClean="0">
                <a:solidFill>
                  <a:schemeClr val="bg1"/>
                </a:solidFill>
              </a:rPr>
              <a:t>&gt; </a:t>
            </a:r>
            <a:r>
              <a:rPr lang="en-US" sz="4800" dirty="0" err="1" smtClean="0">
                <a:solidFill>
                  <a:schemeClr val="bg1"/>
                </a:solidFill>
              </a:rPr>
              <a:t>psql</a:t>
            </a:r>
            <a:r>
              <a:rPr lang="en-US" sz="4800" dirty="0" smtClean="0">
                <a:solidFill>
                  <a:schemeClr val="bg1"/>
                </a:solidFill>
              </a:rPr>
              <a:t> –d </a:t>
            </a:r>
            <a:r>
              <a:rPr lang="en-US" sz="4800" dirty="0" err="1" smtClean="0">
                <a:solidFill>
                  <a:schemeClr val="bg1"/>
                </a:solidFill>
              </a:rPr>
              <a:t>sos</a:t>
            </a:r>
            <a:r>
              <a:rPr lang="en-US" sz="4800" dirty="0" smtClean="0">
                <a:solidFill>
                  <a:schemeClr val="bg1"/>
                </a:solidFill>
              </a:rPr>
              <a:t> –f  postgis.sql</a:t>
            </a:r>
          </a:p>
          <a:p>
            <a:pPr>
              <a:buNone/>
            </a:pPr>
            <a:r>
              <a:rPr lang="en-US" sz="4800" dirty="0" smtClean="0">
                <a:solidFill>
                  <a:schemeClr val="bg1"/>
                </a:solidFill>
              </a:rPr>
              <a:t>&gt; </a:t>
            </a:r>
            <a:r>
              <a:rPr lang="en-US" sz="4800" dirty="0" err="1" smtClean="0">
                <a:solidFill>
                  <a:schemeClr val="bg1"/>
                </a:solidFill>
              </a:rPr>
              <a:t>psql</a:t>
            </a:r>
            <a:r>
              <a:rPr lang="en-US" sz="4800" dirty="0" smtClean="0">
                <a:solidFill>
                  <a:schemeClr val="bg1"/>
                </a:solidFill>
              </a:rPr>
              <a:t> –d </a:t>
            </a:r>
            <a:r>
              <a:rPr lang="en-US" sz="4800" dirty="0" err="1" smtClean="0">
                <a:solidFill>
                  <a:schemeClr val="bg1"/>
                </a:solidFill>
              </a:rPr>
              <a:t>sos</a:t>
            </a:r>
            <a:r>
              <a:rPr lang="en-US" sz="4800" dirty="0" smtClean="0">
                <a:solidFill>
                  <a:schemeClr val="bg1"/>
                </a:solidFill>
              </a:rPr>
              <a:t> –f  spatial_ref_sys.sql</a:t>
            </a:r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Inizializzazione</a:t>
            </a:r>
            <a:r>
              <a:rPr lang="en-US" dirty="0" smtClean="0"/>
              <a:t> database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Il Sensor Web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400303"/>
          </a:xfrm>
        </p:spPr>
        <p:txBody>
          <a:bodyPr>
            <a:normAutofit lnSpcReduction="10000"/>
          </a:bodyPr>
          <a:lstStyle/>
          <a:p>
            <a:pPr algn="ctr">
              <a:buNone/>
            </a:pPr>
            <a:r>
              <a:rPr lang="it-IT" dirty="0" smtClean="0">
                <a:solidFill>
                  <a:schemeClr val="bg1"/>
                </a:solidFill>
              </a:rPr>
              <a:t>L’idea del </a:t>
            </a:r>
            <a:r>
              <a:rPr lang="it-IT" dirty="0" err="1" smtClean="0">
                <a:solidFill>
                  <a:schemeClr val="bg1"/>
                </a:solidFill>
              </a:rPr>
              <a:t>Sensor</a:t>
            </a:r>
            <a:r>
              <a:rPr lang="it-IT" dirty="0" smtClean="0">
                <a:solidFill>
                  <a:schemeClr val="bg1"/>
                </a:solidFill>
              </a:rPr>
              <a:t> Web nasce come concetto diversi anni fa (</a:t>
            </a:r>
            <a:r>
              <a:rPr lang="en-US" dirty="0" smtClean="0">
                <a:solidFill>
                  <a:schemeClr val="bg1"/>
                </a:solidFill>
              </a:rPr>
              <a:t>Kevin </a:t>
            </a:r>
            <a:r>
              <a:rPr lang="en-US" dirty="0" err="1" smtClean="0">
                <a:solidFill>
                  <a:schemeClr val="bg1"/>
                </a:solidFill>
              </a:rPr>
              <a:t>Delin</a:t>
            </a:r>
            <a:r>
              <a:rPr lang="en-US" dirty="0" smtClean="0">
                <a:solidFill>
                  <a:schemeClr val="bg1"/>
                </a:solidFill>
              </a:rPr>
              <a:t>, NASA, 1997) </a:t>
            </a:r>
            <a:r>
              <a:rPr lang="it-IT" dirty="0" smtClean="0">
                <a:solidFill>
                  <a:schemeClr val="bg1"/>
                </a:solidFill>
              </a:rPr>
              <a:t>ma solo oggi, seppur ancora lontani dalla sua realizzazione, si trova una prima implementazione di tale concetto!</a:t>
            </a:r>
          </a:p>
          <a:p>
            <a:endParaRPr lang="it-IT" dirty="0">
              <a:solidFill>
                <a:schemeClr val="bg1"/>
              </a:solidFill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43240" y="4000504"/>
            <a:ext cx="2654223" cy="2601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contenuto 1"/>
          <p:cNvSpPr>
            <a:spLocks noGrp="1"/>
          </p:cNvSpPr>
          <p:nvPr>
            <p:ph idx="1"/>
          </p:nvPr>
        </p:nvSpPr>
        <p:spPr>
          <a:xfrm>
            <a:off x="0" y="1071546"/>
            <a:ext cx="9144000" cy="4911741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US" sz="4800" dirty="0" smtClean="0">
                <a:solidFill>
                  <a:srgbClr val="FF0000"/>
                </a:solidFill>
              </a:rPr>
              <a:t># </a:t>
            </a:r>
            <a:r>
              <a:rPr lang="en-US" sz="4800" dirty="0" err="1" smtClean="0">
                <a:solidFill>
                  <a:srgbClr val="FF0000"/>
                </a:solidFill>
              </a:rPr>
              <a:t>creiamo</a:t>
            </a:r>
            <a:r>
              <a:rPr lang="en-US" sz="4800" dirty="0" smtClean="0">
                <a:solidFill>
                  <a:srgbClr val="FF0000"/>
                </a:solidFill>
              </a:rPr>
              <a:t> lo schema</a:t>
            </a:r>
          </a:p>
          <a:p>
            <a:pPr>
              <a:buNone/>
            </a:pPr>
            <a:r>
              <a:rPr lang="en-US" sz="4400" dirty="0" smtClean="0">
                <a:solidFill>
                  <a:schemeClr val="bg1"/>
                </a:solidFill>
              </a:rPr>
              <a:t>&gt; </a:t>
            </a:r>
            <a:r>
              <a:rPr lang="en-US" sz="4400" dirty="0" err="1" smtClean="0">
                <a:solidFill>
                  <a:schemeClr val="bg1"/>
                </a:solidFill>
              </a:rPr>
              <a:t>cd</a:t>
            </a:r>
            <a:r>
              <a:rPr lang="en-US" sz="4400" dirty="0" smtClean="0">
                <a:solidFill>
                  <a:schemeClr val="bg1"/>
                </a:solidFill>
              </a:rPr>
              <a:t> …/istSOS-1.1rc2/database/</a:t>
            </a:r>
          </a:p>
          <a:p>
            <a:pPr>
              <a:buNone/>
            </a:pPr>
            <a:r>
              <a:rPr lang="en-US" sz="4800" dirty="0" smtClean="0">
                <a:solidFill>
                  <a:schemeClr val="bg1"/>
                </a:solidFill>
              </a:rPr>
              <a:t>&gt; </a:t>
            </a:r>
            <a:r>
              <a:rPr lang="en-US" sz="4800" dirty="0" err="1" smtClean="0">
                <a:solidFill>
                  <a:schemeClr val="bg1"/>
                </a:solidFill>
              </a:rPr>
              <a:t>psql</a:t>
            </a:r>
            <a:r>
              <a:rPr lang="en-US" sz="4800" dirty="0" smtClean="0">
                <a:solidFill>
                  <a:schemeClr val="bg1"/>
                </a:solidFill>
              </a:rPr>
              <a:t> –d </a:t>
            </a:r>
            <a:r>
              <a:rPr lang="en-US" sz="4800" dirty="0" err="1" smtClean="0">
                <a:solidFill>
                  <a:schemeClr val="bg1"/>
                </a:solidFill>
              </a:rPr>
              <a:t>sos</a:t>
            </a:r>
            <a:r>
              <a:rPr lang="en-US" sz="4800" dirty="0" smtClean="0">
                <a:solidFill>
                  <a:schemeClr val="bg1"/>
                </a:solidFill>
              </a:rPr>
              <a:t> –f  sos_schema.sql</a:t>
            </a:r>
          </a:p>
          <a:p>
            <a:pPr>
              <a:buNone/>
            </a:pPr>
            <a:r>
              <a:rPr lang="en-US" sz="4800" dirty="0" smtClean="0">
                <a:solidFill>
                  <a:schemeClr val="bg1"/>
                </a:solidFill>
              </a:rPr>
              <a:t>&gt; </a:t>
            </a:r>
            <a:r>
              <a:rPr lang="en-US" sz="4800" dirty="0" smtClean="0">
                <a:solidFill>
                  <a:srgbClr val="FF0000"/>
                </a:solidFill>
              </a:rPr>
              <a:t>#logout </a:t>
            </a:r>
            <a:r>
              <a:rPr lang="en-US" sz="4800" dirty="0" err="1" smtClean="0">
                <a:solidFill>
                  <a:srgbClr val="FF0000"/>
                </a:solidFill>
              </a:rPr>
              <a:t>da</a:t>
            </a:r>
            <a:r>
              <a:rPr lang="en-US" sz="4800" dirty="0" smtClean="0">
                <a:solidFill>
                  <a:srgbClr val="FF0000"/>
                </a:solidFill>
              </a:rPr>
              <a:t> </a:t>
            </a:r>
            <a:r>
              <a:rPr lang="en-US" sz="4800" dirty="0" err="1" smtClean="0">
                <a:solidFill>
                  <a:srgbClr val="FF0000"/>
                </a:solidFill>
              </a:rPr>
              <a:t>postgres</a:t>
            </a:r>
            <a:r>
              <a:rPr lang="en-US" sz="4800" dirty="0" smtClean="0">
                <a:solidFill>
                  <a:srgbClr val="FF0000"/>
                </a:solidFill>
              </a:rPr>
              <a:t> !!!</a:t>
            </a:r>
            <a:endParaRPr lang="en-US" sz="4800" dirty="0" smtClean="0">
              <a:solidFill>
                <a:schemeClr val="bg1"/>
              </a:solidFill>
            </a:endParaRPr>
          </a:p>
          <a:p>
            <a:pPr>
              <a:buNone/>
            </a:pPr>
            <a:r>
              <a:rPr lang="en-US" sz="4800" dirty="0" smtClean="0">
                <a:solidFill>
                  <a:schemeClr val="bg1"/>
                </a:solidFill>
              </a:rPr>
              <a:t>&gt; exit</a:t>
            </a:r>
            <a:endParaRPr lang="en-US" sz="4800" dirty="0" smtClean="0">
              <a:solidFill>
                <a:srgbClr val="FF0000"/>
              </a:solidFill>
            </a:endParaRPr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Inizializzazione</a:t>
            </a:r>
            <a:r>
              <a:rPr lang="en-US" dirty="0" smtClean="0"/>
              <a:t> database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egnaposto contenuto 3" descr="12-postgres-setup-pgadmin3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714348" y="1214438"/>
            <a:ext cx="7643866" cy="4911725"/>
          </a:xfrm>
        </p:spPr>
      </p:pic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Configurazione</a:t>
            </a:r>
            <a:r>
              <a:rPr lang="en-US" dirty="0" smtClean="0"/>
              <a:t> </a:t>
            </a:r>
            <a:r>
              <a:rPr lang="en-US" dirty="0" err="1" smtClean="0"/>
              <a:t>PgAdmin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Vediamo</a:t>
            </a:r>
            <a:r>
              <a:rPr lang="en-US" dirty="0" smtClean="0"/>
              <a:t> </a:t>
            </a:r>
            <a:r>
              <a:rPr lang="en-US" dirty="0" err="1" smtClean="0"/>
              <a:t>il</a:t>
            </a:r>
            <a:r>
              <a:rPr lang="en-US" dirty="0" smtClean="0"/>
              <a:t> DB </a:t>
            </a:r>
            <a:r>
              <a:rPr lang="en-US" dirty="0" err="1" smtClean="0"/>
              <a:t>istSOS</a:t>
            </a:r>
            <a:endParaRPr lang="en-US" dirty="0"/>
          </a:p>
        </p:txBody>
      </p:sp>
      <p:pic>
        <p:nvPicPr>
          <p:cNvPr id="4" name="Content Placeholder 3" descr="istSOS_DB-RC1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103173" y="1571612"/>
            <a:ext cx="8897983" cy="4178747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egnaposto contenuto 3" descr="12-postgres-pgadmin3-rename-schema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500166" y="1142984"/>
            <a:ext cx="5990105" cy="5588137"/>
          </a:xfrm>
        </p:spPr>
      </p:pic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Rinominiamo</a:t>
            </a:r>
            <a:r>
              <a:rPr lang="en-US" dirty="0" smtClean="0"/>
              <a:t> lo schema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contenuto 1"/>
          <p:cNvSpPr>
            <a:spLocks noGrp="1"/>
          </p:cNvSpPr>
          <p:nvPr>
            <p:ph idx="1"/>
          </p:nvPr>
        </p:nvSpPr>
        <p:spPr>
          <a:xfrm>
            <a:off x="0" y="1064088"/>
            <a:ext cx="9144000" cy="5150994"/>
          </a:xfrm>
        </p:spPr>
        <p:txBody>
          <a:bodyPr>
            <a:normAutofit/>
          </a:bodyPr>
          <a:lstStyle/>
          <a:p>
            <a:pPr>
              <a:buNone/>
            </a:pPr>
            <a:endParaRPr lang="en-US" sz="4400" dirty="0" smtClean="0">
              <a:solidFill>
                <a:schemeClr val="bg1"/>
              </a:solidFill>
            </a:endParaRPr>
          </a:p>
          <a:p>
            <a:pPr>
              <a:buNone/>
            </a:pPr>
            <a:r>
              <a:rPr lang="en-US" sz="4400" dirty="0" smtClean="0">
                <a:solidFill>
                  <a:schemeClr val="bg1"/>
                </a:solidFill>
              </a:rPr>
              <a:t>&gt; </a:t>
            </a:r>
            <a:r>
              <a:rPr lang="en-US" sz="4400" dirty="0" smtClean="0">
                <a:solidFill>
                  <a:srgbClr val="FF0000"/>
                </a:solidFill>
              </a:rPr>
              <a:t># </a:t>
            </a:r>
            <a:r>
              <a:rPr lang="en-US" sz="4400" dirty="0" err="1" smtClean="0">
                <a:solidFill>
                  <a:srgbClr val="FF0000"/>
                </a:solidFill>
              </a:rPr>
              <a:t>creiamo</a:t>
            </a:r>
            <a:r>
              <a:rPr lang="en-US" sz="4400" dirty="0" smtClean="0">
                <a:solidFill>
                  <a:srgbClr val="FF0000"/>
                </a:solidFill>
              </a:rPr>
              <a:t> lo </a:t>
            </a:r>
            <a:r>
              <a:rPr lang="en-US" sz="4400" dirty="0" err="1" smtClean="0">
                <a:solidFill>
                  <a:srgbClr val="FF0000"/>
                </a:solidFill>
              </a:rPr>
              <a:t>spazio</a:t>
            </a:r>
            <a:r>
              <a:rPr lang="en-US" sz="4400" dirty="0" smtClean="0">
                <a:solidFill>
                  <a:srgbClr val="FF0000"/>
                </a:solidFill>
              </a:rPr>
              <a:t> per </a:t>
            </a:r>
            <a:r>
              <a:rPr lang="en-US" sz="4400" dirty="0" err="1" smtClean="0">
                <a:solidFill>
                  <a:srgbClr val="FF0000"/>
                </a:solidFill>
              </a:rPr>
              <a:t>i</a:t>
            </a:r>
            <a:r>
              <a:rPr lang="en-US" sz="4400" dirty="0" smtClean="0">
                <a:solidFill>
                  <a:srgbClr val="FF0000"/>
                </a:solidFill>
              </a:rPr>
              <a:t> </a:t>
            </a:r>
            <a:r>
              <a:rPr lang="en-US" sz="4400" dirty="0" err="1" smtClean="0">
                <a:solidFill>
                  <a:srgbClr val="FF0000"/>
                </a:solidFill>
              </a:rPr>
              <a:t>servizi</a:t>
            </a:r>
            <a:r>
              <a:rPr lang="en-US" sz="4400" dirty="0" smtClean="0">
                <a:solidFill>
                  <a:srgbClr val="FF0000"/>
                </a:solidFill>
              </a:rPr>
              <a:t> </a:t>
            </a:r>
            <a:r>
              <a:rPr lang="en-US" sz="4400" dirty="0" err="1" smtClean="0">
                <a:solidFill>
                  <a:srgbClr val="FF0000"/>
                </a:solidFill>
              </a:rPr>
              <a:t>sos</a:t>
            </a:r>
            <a:endParaRPr lang="en-US" sz="4400" dirty="0" smtClean="0">
              <a:solidFill>
                <a:srgbClr val="FF0000"/>
              </a:solidFill>
            </a:endParaRPr>
          </a:p>
          <a:p>
            <a:pPr>
              <a:buNone/>
            </a:pPr>
            <a:r>
              <a:rPr lang="en-US" sz="4400" dirty="0" smtClean="0">
                <a:solidFill>
                  <a:schemeClr val="bg1"/>
                </a:solidFill>
              </a:rPr>
              <a:t>&gt; </a:t>
            </a:r>
            <a:r>
              <a:rPr lang="en-US" sz="4400" dirty="0" err="1" smtClean="0">
                <a:solidFill>
                  <a:schemeClr val="bg1"/>
                </a:solidFill>
              </a:rPr>
              <a:t>sudo</a:t>
            </a:r>
            <a:r>
              <a:rPr lang="en-US" sz="4400" dirty="0" smtClean="0">
                <a:solidFill>
                  <a:schemeClr val="bg1"/>
                </a:solidFill>
              </a:rPr>
              <a:t> </a:t>
            </a:r>
            <a:r>
              <a:rPr lang="en-US" sz="4400" dirty="0" err="1" smtClean="0">
                <a:solidFill>
                  <a:schemeClr val="bg1"/>
                </a:solidFill>
              </a:rPr>
              <a:t>su</a:t>
            </a:r>
            <a:endParaRPr lang="en-US" sz="4400" dirty="0" smtClean="0">
              <a:solidFill>
                <a:schemeClr val="bg1"/>
              </a:solidFill>
            </a:endParaRPr>
          </a:p>
          <a:p>
            <a:pPr>
              <a:buNone/>
            </a:pPr>
            <a:r>
              <a:rPr lang="en-US" sz="4400" dirty="0" smtClean="0">
                <a:solidFill>
                  <a:schemeClr val="bg1"/>
                </a:solidFill>
              </a:rPr>
              <a:t>&gt; </a:t>
            </a:r>
            <a:r>
              <a:rPr lang="en-US" sz="4400" dirty="0" err="1" smtClean="0">
                <a:solidFill>
                  <a:schemeClr val="bg1"/>
                </a:solidFill>
              </a:rPr>
              <a:t>mkdir</a:t>
            </a:r>
            <a:r>
              <a:rPr lang="en-US" sz="4400" dirty="0" smtClean="0">
                <a:solidFill>
                  <a:schemeClr val="bg1"/>
                </a:solidFill>
              </a:rPr>
              <a:t> /</a:t>
            </a:r>
            <a:r>
              <a:rPr lang="en-US" sz="4400" dirty="0" err="1" smtClean="0">
                <a:solidFill>
                  <a:schemeClr val="bg1"/>
                </a:solidFill>
              </a:rPr>
              <a:t>usr</a:t>
            </a:r>
            <a:r>
              <a:rPr lang="en-US" sz="4400" dirty="0" smtClean="0">
                <a:solidFill>
                  <a:schemeClr val="bg1"/>
                </a:solidFill>
              </a:rPr>
              <a:t>/local/</a:t>
            </a:r>
            <a:r>
              <a:rPr lang="en-US" sz="4400" dirty="0" err="1" smtClean="0">
                <a:solidFill>
                  <a:schemeClr val="bg1"/>
                </a:solidFill>
              </a:rPr>
              <a:t>sos</a:t>
            </a:r>
            <a:endParaRPr lang="en-US" sz="4400" dirty="0" smtClean="0">
              <a:solidFill>
                <a:schemeClr val="bg1"/>
              </a:solidFill>
            </a:endParaRPr>
          </a:p>
          <a:p>
            <a:pPr>
              <a:buNone/>
            </a:pPr>
            <a:r>
              <a:rPr lang="en-US" sz="4400" dirty="0" smtClean="0">
                <a:solidFill>
                  <a:schemeClr val="bg1"/>
                </a:solidFill>
              </a:rPr>
              <a:t>&gt; </a:t>
            </a:r>
            <a:r>
              <a:rPr lang="en-US" sz="4400" dirty="0" err="1" smtClean="0">
                <a:solidFill>
                  <a:schemeClr val="bg1"/>
                </a:solidFill>
              </a:rPr>
              <a:t>mkdir</a:t>
            </a:r>
            <a:r>
              <a:rPr lang="en-US" sz="4400" dirty="0" smtClean="0">
                <a:solidFill>
                  <a:schemeClr val="bg1"/>
                </a:solidFill>
              </a:rPr>
              <a:t> /</a:t>
            </a:r>
            <a:r>
              <a:rPr lang="en-US" sz="4400" dirty="0" err="1" smtClean="0">
                <a:solidFill>
                  <a:schemeClr val="bg1"/>
                </a:solidFill>
              </a:rPr>
              <a:t>usr</a:t>
            </a:r>
            <a:r>
              <a:rPr lang="en-US" sz="4400" dirty="0" smtClean="0">
                <a:solidFill>
                  <a:schemeClr val="bg1"/>
                </a:solidFill>
              </a:rPr>
              <a:t>/local/</a:t>
            </a:r>
            <a:r>
              <a:rPr lang="en-US" sz="4400" dirty="0" err="1" smtClean="0">
                <a:solidFill>
                  <a:schemeClr val="bg1"/>
                </a:solidFill>
              </a:rPr>
              <a:t>sos</a:t>
            </a:r>
            <a:r>
              <a:rPr lang="en-US" sz="4400" dirty="0" smtClean="0">
                <a:solidFill>
                  <a:schemeClr val="bg1"/>
                </a:solidFill>
              </a:rPr>
              <a:t>/servizio1</a:t>
            </a:r>
            <a:endParaRPr lang="en-US" dirty="0" smtClean="0">
              <a:solidFill>
                <a:schemeClr val="bg1"/>
              </a:solidFill>
            </a:endParaRPr>
          </a:p>
          <a:p>
            <a:pPr>
              <a:buNone/>
            </a:pPr>
            <a:endParaRPr lang="en-US" dirty="0" smtClean="0">
              <a:solidFill>
                <a:schemeClr val="bg1"/>
              </a:solidFill>
            </a:endParaRPr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Creazione</a:t>
            </a:r>
            <a:r>
              <a:rPr lang="en-US" dirty="0" smtClean="0"/>
              <a:t> </a:t>
            </a:r>
            <a:r>
              <a:rPr lang="en-US" dirty="0" err="1" smtClean="0"/>
              <a:t>struttura</a:t>
            </a:r>
            <a:r>
              <a:rPr lang="en-US" dirty="0" smtClean="0"/>
              <a:t> </a:t>
            </a:r>
            <a:r>
              <a:rPr lang="en-US" dirty="0" err="1" smtClean="0"/>
              <a:t>servizio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contenuto 1"/>
          <p:cNvSpPr>
            <a:spLocks noGrp="1"/>
          </p:cNvSpPr>
          <p:nvPr>
            <p:ph idx="1"/>
          </p:nvPr>
        </p:nvSpPr>
        <p:spPr>
          <a:xfrm>
            <a:off x="0" y="1064088"/>
            <a:ext cx="9144000" cy="5150994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4300" dirty="0" smtClean="0">
                <a:solidFill>
                  <a:schemeClr val="bg1"/>
                </a:solidFill>
              </a:rPr>
              <a:t>&gt; </a:t>
            </a:r>
            <a:r>
              <a:rPr lang="en-US" sz="4300" dirty="0" smtClean="0">
                <a:solidFill>
                  <a:srgbClr val="FF0000"/>
                </a:solidFill>
              </a:rPr>
              <a:t># </a:t>
            </a:r>
            <a:r>
              <a:rPr lang="en-US" sz="4300" dirty="0" err="1" smtClean="0">
                <a:solidFill>
                  <a:srgbClr val="FF0000"/>
                </a:solidFill>
              </a:rPr>
              <a:t>copiamo</a:t>
            </a:r>
            <a:r>
              <a:rPr lang="en-US" sz="4300" dirty="0" smtClean="0">
                <a:solidFill>
                  <a:srgbClr val="FF0000"/>
                </a:solidFill>
              </a:rPr>
              <a:t> </a:t>
            </a:r>
            <a:r>
              <a:rPr lang="en-US" sz="4300" dirty="0" err="1" smtClean="0">
                <a:solidFill>
                  <a:srgbClr val="FF0000"/>
                </a:solidFill>
              </a:rPr>
              <a:t>i</a:t>
            </a:r>
            <a:r>
              <a:rPr lang="en-US" sz="4300" dirty="0" smtClean="0">
                <a:solidFill>
                  <a:srgbClr val="FF0000"/>
                </a:solidFill>
              </a:rPr>
              <a:t> file </a:t>
            </a:r>
            <a:r>
              <a:rPr lang="en-US" sz="4300" dirty="0" err="1" smtClean="0">
                <a:solidFill>
                  <a:srgbClr val="FF0000"/>
                </a:solidFill>
              </a:rPr>
              <a:t>di</a:t>
            </a:r>
            <a:r>
              <a:rPr lang="en-US" sz="4300" dirty="0" smtClean="0">
                <a:solidFill>
                  <a:srgbClr val="FF0000"/>
                </a:solidFill>
              </a:rPr>
              <a:t> </a:t>
            </a:r>
            <a:r>
              <a:rPr lang="en-US" sz="4300" dirty="0" err="1" smtClean="0">
                <a:solidFill>
                  <a:srgbClr val="FF0000"/>
                </a:solidFill>
              </a:rPr>
              <a:t>istSOS</a:t>
            </a:r>
            <a:endParaRPr lang="en-US" sz="4300" dirty="0" smtClean="0">
              <a:solidFill>
                <a:srgbClr val="FF0000"/>
              </a:solidFill>
            </a:endParaRPr>
          </a:p>
          <a:p>
            <a:pPr>
              <a:buNone/>
            </a:pPr>
            <a:r>
              <a:rPr lang="en-US" sz="4300" dirty="0" smtClean="0">
                <a:solidFill>
                  <a:schemeClr val="bg1"/>
                </a:solidFill>
              </a:rPr>
              <a:t>&gt; </a:t>
            </a:r>
            <a:r>
              <a:rPr lang="en-US" sz="4300" dirty="0" err="1" smtClean="0">
                <a:solidFill>
                  <a:schemeClr val="bg1"/>
                </a:solidFill>
              </a:rPr>
              <a:t>cd</a:t>
            </a:r>
            <a:r>
              <a:rPr lang="en-US" sz="4300" dirty="0" smtClean="0">
                <a:solidFill>
                  <a:schemeClr val="bg1"/>
                </a:solidFill>
              </a:rPr>
              <a:t> …/</a:t>
            </a:r>
            <a:r>
              <a:rPr lang="en-US" sz="4000" dirty="0" smtClean="0">
                <a:solidFill>
                  <a:schemeClr val="bg1"/>
                </a:solidFill>
              </a:rPr>
              <a:t>istSOS-1.1rc2</a:t>
            </a:r>
            <a:r>
              <a:rPr lang="en-US" sz="4300" dirty="0" smtClean="0">
                <a:solidFill>
                  <a:schemeClr val="bg1"/>
                </a:solidFill>
              </a:rPr>
              <a:t>/</a:t>
            </a:r>
          </a:p>
          <a:p>
            <a:pPr>
              <a:buNone/>
            </a:pPr>
            <a:r>
              <a:rPr lang="en-US" sz="4300" dirty="0" smtClean="0">
                <a:solidFill>
                  <a:schemeClr val="bg1"/>
                </a:solidFill>
              </a:rPr>
              <a:t>&gt; cp –R service /</a:t>
            </a:r>
            <a:r>
              <a:rPr lang="en-US" sz="4300" dirty="0" err="1" smtClean="0">
                <a:solidFill>
                  <a:schemeClr val="bg1"/>
                </a:solidFill>
              </a:rPr>
              <a:t>usr</a:t>
            </a:r>
            <a:r>
              <a:rPr lang="en-US" sz="4300" dirty="0" smtClean="0">
                <a:solidFill>
                  <a:schemeClr val="bg1"/>
                </a:solidFill>
              </a:rPr>
              <a:t>/local/</a:t>
            </a:r>
            <a:r>
              <a:rPr lang="en-US" sz="4300" dirty="0" err="1" smtClean="0">
                <a:solidFill>
                  <a:schemeClr val="bg1"/>
                </a:solidFill>
              </a:rPr>
              <a:t>sos</a:t>
            </a:r>
            <a:r>
              <a:rPr lang="en-US" sz="4300" dirty="0" smtClean="0">
                <a:solidFill>
                  <a:schemeClr val="bg1"/>
                </a:solidFill>
              </a:rPr>
              <a:t>/servizio1</a:t>
            </a:r>
          </a:p>
          <a:p>
            <a:pPr>
              <a:buNone/>
            </a:pPr>
            <a:endParaRPr lang="en-US" sz="4300" dirty="0" smtClean="0">
              <a:solidFill>
                <a:schemeClr val="bg1"/>
              </a:solidFill>
            </a:endParaRPr>
          </a:p>
          <a:p>
            <a:pPr>
              <a:buNone/>
            </a:pPr>
            <a:r>
              <a:rPr lang="en-US" sz="4300" dirty="0" smtClean="0">
                <a:solidFill>
                  <a:schemeClr val="bg1"/>
                </a:solidFill>
              </a:rPr>
              <a:t>&gt; </a:t>
            </a:r>
            <a:r>
              <a:rPr lang="en-US" sz="4300" dirty="0" smtClean="0">
                <a:solidFill>
                  <a:srgbClr val="FF0000"/>
                </a:solidFill>
              </a:rPr>
              <a:t>#</a:t>
            </a:r>
            <a:r>
              <a:rPr lang="en-US" sz="4300" dirty="0" err="1" smtClean="0">
                <a:solidFill>
                  <a:srgbClr val="FF0000"/>
                </a:solidFill>
              </a:rPr>
              <a:t>copiamo</a:t>
            </a:r>
            <a:r>
              <a:rPr lang="en-US" sz="4300" dirty="0" smtClean="0">
                <a:solidFill>
                  <a:srgbClr val="FF0000"/>
                </a:solidFill>
              </a:rPr>
              <a:t> </a:t>
            </a:r>
            <a:r>
              <a:rPr lang="en-US" sz="4300" dirty="0" err="1" smtClean="0">
                <a:solidFill>
                  <a:srgbClr val="FF0000"/>
                </a:solidFill>
              </a:rPr>
              <a:t>l’interfaccia</a:t>
            </a:r>
            <a:r>
              <a:rPr lang="en-US" sz="4300" dirty="0" smtClean="0">
                <a:solidFill>
                  <a:srgbClr val="FF0000"/>
                </a:solidFill>
              </a:rPr>
              <a:t> </a:t>
            </a:r>
            <a:r>
              <a:rPr lang="en-US" sz="4300" dirty="0" err="1" smtClean="0">
                <a:solidFill>
                  <a:srgbClr val="FF0000"/>
                </a:solidFill>
              </a:rPr>
              <a:t>di</a:t>
            </a:r>
            <a:r>
              <a:rPr lang="en-US" sz="4300" dirty="0" smtClean="0">
                <a:solidFill>
                  <a:srgbClr val="FF0000"/>
                </a:solidFill>
              </a:rPr>
              <a:t> test</a:t>
            </a:r>
          </a:p>
          <a:p>
            <a:pPr>
              <a:buNone/>
            </a:pPr>
            <a:r>
              <a:rPr lang="en-US" sz="4300" dirty="0" smtClean="0">
                <a:solidFill>
                  <a:schemeClr val="bg1"/>
                </a:solidFill>
              </a:rPr>
              <a:t>&gt; cp -R </a:t>
            </a:r>
            <a:r>
              <a:rPr lang="en-US" sz="4300" dirty="0" err="1" smtClean="0">
                <a:solidFill>
                  <a:schemeClr val="bg1"/>
                </a:solidFill>
              </a:rPr>
              <a:t>testClient</a:t>
            </a:r>
            <a:r>
              <a:rPr lang="en-US" sz="4300" dirty="0" smtClean="0">
                <a:solidFill>
                  <a:schemeClr val="bg1"/>
                </a:solidFill>
              </a:rPr>
              <a:t> /</a:t>
            </a:r>
            <a:r>
              <a:rPr lang="en-US" sz="4300" dirty="0" err="1" smtClean="0">
                <a:solidFill>
                  <a:schemeClr val="bg1"/>
                </a:solidFill>
              </a:rPr>
              <a:t>var</a:t>
            </a:r>
            <a:r>
              <a:rPr lang="en-US" sz="4300" dirty="0" smtClean="0">
                <a:solidFill>
                  <a:schemeClr val="bg1"/>
                </a:solidFill>
              </a:rPr>
              <a:t>/www/</a:t>
            </a:r>
          </a:p>
          <a:p>
            <a:pPr>
              <a:buNone/>
            </a:pPr>
            <a:endParaRPr lang="en-US" dirty="0" smtClean="0">
              <a:solidFill>
                <a:schemeClr val="bg1"/>
              </a:solidFill>
            </a:endParaRPr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Creazione</a:t>
            </a:r>
            <a:r>
              <a:rPr lang="en-US" dirty="0" smtClean="0"/>
              <a:t> </a:t>
            </a:r>
            <a:r>
              <a:rPr lang="en-US" dirty="0" err="1" smtClean="0"/>
              <a:t>struttura</a:t>
            </a:r>
            <a:r>
              <a:rPr lang="en-US" dirty="0" smtClean="0"/>
              <a:t> </a:t>
            </a:r>
            <a:r>
              <a:rPr lang="en-US" dirty="0" err="1" smtClean="0"/>
              <a:t>servizio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Struttura</a:t>
            </a:r>
            <a:r>
              <a:rPr lang="en-US" dirty="0" smtClean="0"/>
              <a:t> </a:t>
            </a:r>
            <a:r>
              <a:rPr lang="en-US" dirty="0" err="1" smtClean="0"/>
              <a:t>di</a:t>
            </a:r>
            <a:r>
              <a:rPr lang="en-US" dirty="0" smtClean="0"/>
              <a:t> </a:t>
            </a:r>
            <a:r>
              <a:rPr lang="en-US" dirty="0" err="1" smtClean="0"/>
              <a:t>istSOS</a:t>
            </a:r>
            <a:endParaRPr lang="en-US" dirty="0"/>
          </a:p>
        </p:txBody>
      </p:sp>
      <p:pic>
        <p:nvPicPr>
          <p:cNvPr id="6" name="Segnaposto contenuto 3" descr="12-var-www-folder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928793" y="1285859"/>
            <a:ext cx="5229225" cy="2783297"/>
          </a:xfrm>
          <a:prstGeom prst="rect">
            <a:avLst/>
          </a:prstGeom>
        </p:spPr>
      </p:pic>
      <p:pic>
        <p:nvPicPr>
          <p:cNvPr id="8" name="Immagine 7" descr="12-var-www-folder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928794" y="4420421"/>
            <a:ext cx="5229225" cy="223677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contenuto 1"/>
          <p:cNvSpPr>
            <a:spLocks noGrp="1"/>
          </p:cNvSpPr>
          <p:nvPr>
            <p:ph idx="1"/>
          </p:nvPr>
        </p:nvSpPr>
        <p:spPr>
          <a:xfrm>
            <a:off x="0" y="1214422"/>
            <a:ext cx="9144000" cy="4911741"/>
          </a:xfrm>
        </p:spPr>
        <p:txBody>
          <a:bodyPr/>
          <a:lstStyle/>
          <a:p>
            <a:r>
              <a:rPr lang="en-US" sz="2800" dirty="0" smtClean="0">
                <a:solidFill>
                  <a:schemeClr val="bg1"/>
                </a:solidFill>
              </a:rPr>
              <a:t>&gt; </a:t>
            </a:r>
            <a:r>
              <a:rPr lang="en-US" sz="2800" dirty="0" err="1" smtClean="0">
                <a:solidFill>
                  <a:schemeClr val="bg1"/>
                </a:solidFill>
              </a:rPr>
              <a:t>sudo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</a:rPr>
              <a:t>mousepad</a:t>
            </a:r>
            <a:r>
              <a:rPr lang="en-US" sz="2800" dirty="0" smtClean="0">
                <a:solidFill>
                  <a:schemeClr val="bg1"/>
                </a:solidFill>
              </a:rPr>
              <a:t> /</a:t>
            </a:r>
            <a:r>
              <a:rPr lang="en-US" sz="2800" dirty="0" err="1" smtClean="0">
                <a:solidFill>
                  <a:schemeClr val="bg1"/>
                </a:solidFill>
              </a:rPr>
              <a:t>usr</a:t>
            </a:r>
            <a:r>
              <a:rPr lang="en-US" sz="2800" dirty="0" smtClean="0">
                <a:solidFill>
                  <a:schemeClr val="bg1"/>
                </a:solidFill>
              </a:rPr>
              <a:t>/local/</a:t>
            </a:r>
            <a:r>
              <a:rPr lang="en-US" sz="2800" dirty="0" err="1" smtClean="0">
                <a:solidFill>
                  <a:schemeClr val="bg1"/>
                </a:solidFill>
              </a:rPr>
              <a:t>sos</a:t>
            </a:r>
            <a:r>
              <a:rPr lang="en-US" sz="2800" dirty="0" smtClean="0">
                <a:solidFill>
                  <a:schemeClr val="bg1"/>
                </a:solidFill>
              </a:rPr>
              <a:t>/servizio1/sosConfig.py</a:t>
            </a:r>
          </a:p>
          <a:p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Configuriamo</a:t>
            </a:r>
            <a:r>
              <a:rPr lang="en-US" dirty="0" smtClean="0"/>
              <a:t> </a:t>
            </a:r>
            <a:r>
              <a:rPr lang="en-US" dirty="0" err="1" smtClean="0"/>
              <a:t>istSOS</a:t>
            </a:r>
            <a:endParaRPr lang="en-US" dirty="0"/>
          </a:p>
        </p:txBody>
      </p:sp>
      <p:pic>
        <p:nvPicPr>
          <p:cNvPr id="4" name="Immagine 3" descr="13-sosConfig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1214414" y="2251054"/>
            <a:ext cx="5786478" cy="3875109"/>
          </a:xfrm>
          <a:prstGeom prst="rect">
            <a:avLst/>
          </a:prstGeom>
        </p:spPr>
      </p:pic>
      <p:pic>
        <p:nvPicPr>
          <p:cNvPr id="7" name="Content Placeholder 3" descr="config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429388" y="3000372"/>
            <a:ext cx="2438400" cy="2438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Configuriamo</a:t>
            </a:r>
            <a:r>
              <a:rPr lang="en-US" dirty="0" smtClean="0"/>
              <a:t> </a:t>
            </a:r>
            <a:r>
              <a:rPr lang="en-US" dirty="0" err="1" smtClean="0"/>
              <a:t>istSOS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214414" y="1285860"/>
            <a:ext cx="6715172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000" dirty="0" err="1" smtClean="0">
                <a:solidFill>
                  <a:schemeClr val="accent4"/>
                </a:solidFill>
                <a:latin typeface="Andale Mono" pitchFamily="49" charset="0"/>
              </a:rPr>
              <a:t>#database</a:t>
            </a:r>
            <a:r>
              <a:rPr lang="it-IT" sz="2000" dirty="0" smtClean="0">
                <a:solidFill>
                  <a:schemeClr val="accent4"/>
                </a:solidFill>
                <a:latin typeface="Andale Mono" pitchFamily="49" charset="0"/>
              </a:rPr>
              <a:t> </a:t>
            </a:r>
            <a:r>
              <a:rPr lang="it-IT" sz="2000" dirty="0" err="1" smtClean="0">
                <a:solidFill>
                  <a:schemeClr val="accent4"/>
                </a:solidFill>
                <a:latin typeface="Andale Mono" pitchFamily="49" charset="0"/>
              </a:rPr>
              <a:t>properties</a:t>
            </a:r>
            <a:endParaRPr lang="it-IT" sz="2000" dirty="0" smtClean="0">
              <a:solidFill>
                <a:schemeClr val="accent4"/>
              </a:solidFill>
              <a:latin typeface="Andale Mono" pitchFamily="49" charset="0"/>
            </a:endParaRPr>
          </a:p>
          <a:p>
            <a:r>
              <a:rPr lang="it-IT" sz="2000" dirty="0" smtClean="0">
                <a:solidFill>
                  <a:schemeClr val="bg1"/>
                </a:solidFill>
                <a:latin typeface="Andale Mono" pitchFamily="49" charset="0"/>
              </a:rPr>
              <a:t>connection = {</a:t>
            </a:r>
          </a:p>
          <a:p>
            <a:r>
              <a:rPr lang="it-IT" sz="2000" dirty="0" smtClean="0">
                <a:solidFill>
                  <a:schemeClr val="bg1"/>
                </a:solidFill>
                <a:latin typeface="Andale Mono" pitchFamily="49" charset="0"/>
              </a:rPr>
              <a:t>               "</a:t>
            </a:r>
            <a:r>
              <a:rPr lang="it-IT" sz="2000" dirty="0" err="1" smtClean="0">
                <a:solidFill>
                  <a:schemeClr val="bg1"/>
                </a:solidFill>
                <a:latin typeface="Andale Mono" pitchFamily="49" charset="0"/>
              </a:rPr>
              <a:t>user</a:t>
            </a:r>
            <a:r>
              <a:rPr lang="it-IT" sz="2000" dirty="0" smtClean="0">
                <a:solidFill>
                  <a:schemeClr val="bg1"/>
                </a:solidFill>
                <a:latin typeface="Andale Mono" pitchFamily="49" charset="0"/>
              </a:rPr>
              <a:t>" : “</a:t>
            </a:r>
            <a:r>
              <a:rPr lang="it-IT" sz="2000" dirty="0" err="1" smtClean="0">
                <a:solidFill>
                  <a:schemeClr val="bg1"/>
                </a:solidFill>
                <a:latin typeface="Andale Mono" pitchFamily="49" charset="0"/>
              </a:rPr>
              <a:t>postgres</a:t>
            </a:r>
            <a:r>
              <a:rPr lang="it-IT" sz="2000" dirty="0" smtClean="0">
                <a:solidFill>
                  <a:schemeClr val="bg1"/>
                </a:solidFill>
                <a:latin typeface="Andale Mono" pitchFamily="49" charset="0"/>
              </a:rPr>
              <a:t>",</a:t>
            </a:r>
          </a:p>
          <a:p>
            <a:r>
              <a:rPr lang="it-IT" sz="2000" dirty="0" smtClean="0">
                <a:solidFill>
                  <a:schemeClr val="bg1"/>
                </a:solidFill>
                <a:latin typeface="Andale Mono" pitchFamily="49" charset="0"/>
              </a:rPr>
              <a:t>               "password" : “1234",</a:t>
            </a:r>
          </a:p>
          <a:p>
            <a:r>
              <a:rPr lang="it-IT" sz="2000" dirty="0" smtClean="0">
                <a:solidFill>
                  <a:schemeClr val="bg1"/>
                </a:solidFill>
                <a:latin typeface="Andale Mono" pitchFamily="49" charset="0"/>
              </a:rPr>
              <a:t>               "</a:t>
            </a:r>
            <a:r>
              <a:rPr lang="it-IT" sz="2000" dirty="0" err="1" smtClean="0">
                <a:solidFill>
                  <a:schemeClr val="bg1"/>
                </a:solidFill>
                <a:latin typeface="Andale Mono" pitchFamily="49" charset="0"/>
              </a:rPr>
              <a:t>host</a:t>
            </a:r>
            <a:r>
              <a:rPr lang="it-IT" sz="2000" dirty="0" smtClean="0">
                <a:solidFill>
                  <a:schemeClr val="bg1"/>
                </a:solidFill>
                <a:latin typeface="Andale Mono" pitchFamily="49" charset="0"/>
              </a:rPr>
              <a:t>" : "</a:t>
            </a:r>
            <a:r>
              <a:rPr lang="it-IT" sz="2000" dirty="0" err="1" smtClean="0">
                <a:solidFill>
                  <a:schemeClr val="bg1"/>
                </a:solidFill>
                <a:latin typeface="Andale Mono" pitchFamily="49" charset="0"/>
              </a:rPr>
              <a:t>localhost</a:t>
            </a:r>
            <a:r>
              <a:rPr lang="it-IT" sz="2000" dirty="0" smtClean="0">
                <a:solidFill>
                  <a:schemeClr val="bg1"/>
                </a:solidFill>
                <a:latin typeface="Andale Mono" pitchFamily="49" charset="0"/>
              </a:rPr>
              <a:t>",</a:t>
            </a:r>
          </a:p>
          <a:p>
            <a:r>
              <a:rPr lang="it-IT" sz="2000" dirty="0" smtClean="0">
                <a:solidFill>
                  <a:schemeClr val="bg1"/>
                </a:solidFill>
                <a:latin typeface="Andale Mono" pitchFamily="49" charset="0"/>
              </a:rPr>
              <a:t>               "</a:t>
            </a:r>
            <a:r>
              <a:rPr lang="it-IT" sz="2000" dirty="0" err="1" smtClean="0">
                <a:solidFill>
                  <a:schemeClr val="bg1"/>
                </a:solidFill>
                <a:latin typeface="Andale Mono" pitchFamily="49" charset="0"/>
              </a:rPr>
              <a:t>dbname</a:t>
            </a:r>
            <a:r>
              <a:rPr lang="it-IT" sz="2000" dirty="0" smtClean="0">
                <a:solidFill>
                  <a:schemeClr val="bg1"/>
                </a:solidFill>
                <a:latin typeface="Andale Mono" pitchFamily="49" charset="0"/>
              </a:rPr>
              <a:t>" : "</a:t>
            </a:r>
            <a:r>
              <a:rPr lang="it-IT" sz="2000" dirty="0" err="1" smtClean="0">
                <a:solidFill>
                  <a:schemeClr val="bg1"/>
                </a:solidFill>
                <a:latin typeface="Andale Mono" pitchFamily="49" charset="0"/>
              </a:rPr>
              <a:t>sos</a:t>
            </a:r>
            <a:r>
              <a:rPr lang="it-IT" sz="2000" dirty="0" smtClean="0">
                <a:solidFill>
                  <a:schemeClr val="bg1"/>
                </a:solidFill>
                <a:latin typeface="Andale Mono" pitchFamily="49" charset="0"/>
              </a:rPr>
              <a:t>",</a:t>
            </a:r>
          </a:p>
          <a:p>
            <a:r>
              <a:rPr lang="it-IT" sz="2000" dirty="0" smtClean="0">
                <a:solidFill>
                  <a:schemeClr val="bg1"/>
                </a:solidFill>
                <a:latin typeface="Andale Mono" pitchFamily="49" charset="0"/>
              </a:rPr>
              <a:t>               "</a:t>
            </a:r>
            <a:r>
              <a:rPr lang="it-IT" sz="2000" dirty="0" err="1" smtClean="0">
                <a:solidFill>
                  <a:schemeClr val="bg1"/>
                </a:solidFill>
                <a:latin typeface="Andale Mono" pitchFamily="49" charset="0"/>
              </a:rPr>
              <a:t>port</a:t>
            </a:r>
            <a:r>
              <a:rPr lang="it-IT" sz="2000" dirty="0" smtClean="0">
                <a:solidFill>
                  <a:schemeClr val="bg1"/>
                </a:solidFill>
                <a:latin typeface="Andale Mono" pitchFamily="49" charset="0"/>
              </a:rPr>
              <a:t>" : "5432"</a:t>
            </a:r>
          </a:p>
          <a:p>
            <a:r>
              <a:rPr lang="it-IT" sz="2000" dirty="0" smtClean="0">
                <a:solidFill>
                  <a:schemeClr val="bg1"/>
                </a:solidFill>
                <a:latin typeface="Andale Mono" pitchFamily="49" charset="0"/>
              </a:rPr>
              <a:t>              }</a:t>
            </a:r>
          </a:p>
          <a:p>
            <a:r>
              <a:rPr lang="it-IT" sz="2000" dirty="0" err="1" smtClean="0">
                <a:solidFill>
                  <a:schemeClr val="bg1"/>
                </a:solidFill>
                <a:latin typeface="Andale Mono" pitchFamily="49" charset="0"/>
              </a:rPr>
              <a:t>schema=</a:t>
            </a:r>
            <a:r>
              <a:rPr lang="it-IT" sz="2000" dirty="0" smtClean="0">
                <a:solidFill>
                  <a:schemeClr val="bg1"/>
                </a:solidFill>
                <a:latin typeface="Andale Mono" pitchFamily="49" charset="0"/>
              </a:rPr>
              <a:t>“servizio1“</a:t>
            </a:r>
            <a:endParaRPr lang="it-IT" sz="2000" dirty="0" smtClean="0">
              <a:solidFill>
                <a:schemeClr val="accent4"/>
              </a:solidFill>
              <a:latin typeface="Andale Mono" pitchFamily="49" charset="0"/>
            </a:endParaRPr>
          </a:p>
          <a:p>
            <a:endParaRPr lang="it-IT" sz="2000" dirty="0" smtClean="0">
              <a:solidFill>
                <a:schemeClr val="bg1"/>
              </a:solidFill>
              <a:latin typeface="Andale Mono" pitchFamily="49" charset="0"/>
            </a:endParaRPr>
          </a:p>
          <a:p>
            <a:r>
              <a:rPr lang="en-US" sz="2000" dirty="0" smtClean="0">
                <a:solidFill>
                  <a:schemeClr val="accent4"/>
                </a:solidFill>
                <a:latin typeface="Andale Mono" pitchFamily="49" charset="0"/>
              </a:rPr>
              <a:t>#define the authority and version of your institution</a:t>
            </a:r>
          </a:p>
          <a:p>
            <a:r>
              <a:rPr lang="en-US" sz="2000" dirty="0" smtClean="0">
                <a:solidFill>
                  <a:schemeClr val="accent4"/>
                </a:solidFill>
                <a:latin typeface="Andale Mono" pitchFamily="49" charset="0"/>
              </a:rPr>
              <a:t>#x- denote a not registered authority</a:t>
            </a:r>
          </a:p>
          <a:p>
            <a:r>
              <a:rPr lang="en-US" sz="2000" dirty="0" smtClean="0">
                <a:solidFill>
                  <a:schemeClr val="bg1"/>
                </a:solidFill>
                <a:latin typeface="Andale Mono" pitchFamily="49" charset="0"/>
              </a:rPr>
              <a:t>authority="x-</a:t>
            </a:r>
            <a:r>
              <a:rPr lang="en-US" sz="2000" dirty="0" err="1" smtClean="0">
                <a:solidFill>
                  <a:schemeClr val="bg1"/>
                </a:solidFill>
                <a:latin typeface="Andale Mono" pitchFamily="49" charset="0"/>
              </a:rPr>
              <a:t>ist</a:t>
            </a:r>
            <a:r>
              <a:rPr lang="en-US" sz="2000" dirty="0" smtClean="0">
                <a:solidFill>
                  <a:schemeClr val="bg1"/>
                </a:solidFill>
                <a:latin typeface="Andale Mono" pitchFamily="49" charset="0"/>
              </a:rPr>
              <a:t>"</a:t>
            </a:r>
            <a:endParaRPr lang="en-US" sz="2000" dirty="0" smtClean="0">
              <a:solidFill>
                <a:schemeClr val="tx2">
                  <a:lumMod val="75000"/>
                </a:schemeClr>
              </a:solidFill>
              <a:latin typeface="Andale Mono" pitchFamily="49" charset="0"/>
            </a:endParaRPr>
          </a:p>
          <a:p>
            <a:r>
              <a:rPr lang="en-US" sz="2000" dirty="0" smtClean="0">
                <a:solidFill>
                  <a:schemeClr val="bg1"/>
                </a:solidFill>
                <a:latin typeface="Andale Mono" pitchFamily="49" charset="0"/>
              </a:rPr>
              <a:t>version=""</a:t>
            </a:r>
            <a:endParaRPr lang="it-IT" sz="2000" dirty="0">
              <a:solidFill>
                <a:schemeClr val="bg1"/>
              </a:solidFill>
              <a:latin typeface="Andale Mono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Configuriamo</a:t>
            </a:r>
            <a:r>
              <a:rPr lang="en-US" dirty="0" smtClean="0"/>
              <a:t> </a:t>
            </a:r>
            <a:r>
              <a:rPr lang="en-US" dirty="0" err="1" smtClean="0"/>
              <a:t>istSOS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71472" y="1136769"/>
            <a:ext cx="8001056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 err="1" smtClean="0">
                <a:solidFill>
                  <a:schemeClr val="accent4"/>
                </a:solidFill>
                <a:latin typeface="Andale Mono" pitchFamily="49" charset="0"/>
              </a:rPr>
              <a:t>#define</a:t>
            </a:r>
            <a:r>
              <a:rPr lang="it-IT" dirty="0" smtClean="0">
                <a:solidFill>
                  <a:schemeClr val="accent4"/>
                </a:solidFill>
                <a:latin typeface="Andale Mono" pitchFamily="49" charset="0"/>
              </a:rPr>
              <a:t> database EPSG </a:t>
            </a:r>
            <a:r>
              <a:rPr lang="it-IT" dirty="0" err="1" smtClean="0">
                <a:solidFill>
                  <a:schemeClr val="accent4"/>
                </a:solidFill>
                <a:latin typeface="Andale Mono" pitchFamily="49" charset="0"/>
              </a:rPr>
              <a:t>codes</a:t>
            </a:r>
            <a:endParaRPr lang="it-IT" dirty="0" smtClean="0">
              <a:solidFill>
                <a:schemeClr val="accent4"/>
              </a:solidFill>
              <a:latin typeface="Andale Mono" pitchFamily="49" charset="0"/>
            </a:endParaRPr>
          </a:p>
          <a:p>
            <a:r>
              <a:rPr lang="it-IT" dirty="0" err="1" smtClean="0">
                <a:solidFill>
                  <a:schemeClr val="bg1"/>
                </a:solidFill>
                <a:latin typeface="Andale Mono" pitchFamily="49" charset="0"/>
              </a:rPr>
              <a:t>istSOSepsg</a:t>
            </a:r>
            <a:r>
              <a:rPr lang="it-IT" dirty="0" smtClean="0">
                <a:solidFill>
                  <a:schemeClr val="bg1"/>
                </a:solidFill>
                <a:latin typeface="Andale Mono" pitchFamily="49" charset="0"/>
              </a:rPr>
              <a:t> = "21781"</a:t>
            </a:r>
          </a:p>
          <a:p>
            <a:r>
              <a:rPr lang="it-IT" dirty="0" err="1" smtClean="0">
                <a:solidFill>
                  <a:schemeClr val="bg1"/>
                </a:solidFill>
                <a:latin typeface="Andale Mono" pitchFamily="49" charset="0"/>
              </a:rPr>
              <a:t>x_axis</a:t>
            </a:r>
            <a:r>
              <a:rPr lang="it-IT" dirty="0" smtClean="0">
                <a:solidFill>
                  <a:schemeClr val="bg1"/>
                </a:solidFill>
                <a:latin typeface="Andale Mono" pitchFamily="49" charset="0"/>
              </a:rPr>
              <a:t> = "</a:t>
            </a:r>
            <a:r>
              <a:rPr lang="it-IT" dirty="0" err="1" smtClean="0">
                <a:solidFill>
                  <a:schemeClr val="bg1"/>
                </a:solidFill>
                <a:latin typeface="Andale Mono" pitchFamily="49" charset="0"/>
              </a:rPr>
              <a:t>easting</a:t>
            </a:r>
            <a:r>
              <a:rPr lang="it-IT" dirty="0" smtClean="0">
                <a:solidFill>
                  <a:schemeClr val="bg1"/>
                </a:solidFill>
                <a:latin typeface="Andale Mono" pitchFamily="49" charset="0"/>
              </a:rPr>
              <a:t>"</a:t>
            </a:r>
          </a:p>
          <a:p>
            <a:r>
              <a:rPr lang="it-IT" dirty="0" err="1" smtClean="0">
                <a:solidFill>
                  <a:schemeClr val="bg1"/>
                </a:solidFill>
                <a:latin typeface="Andale Mono" pitchFamily="49" charset="0"/>
              </a:rPr>
              <a:t>y_axis</a:t>
            </a:r>
            <a:r>
              <a:rPr lang="it-IT" dirty="0" smtClean="0">
                <a:solidFill>
                  <a:schemeClr val="bg1"/>
                </a:solidFill>
                <a:latin typeface="Andale Mono" pitchFamily="49" charset="0"/>
              </a:rPr>
              <a:t> = "</a:t>
            </a:r>
            <a:r>
              <a:rPr lang="it-IT" dirty="0" err="1" smtClean="0">
                <a:solidFill>
                  <a:schemeClr val="bg1"/>
                </a:solidFill>
                <a:latin typeface="Andale Mono" pitchFamily="49" charset="0"/>
              </a:rPr>
              <a:t>northing</a:t>
            </a:r>
            <a:r>
              <a:rPr lang="it-IT" dirty="0" smtClean="0">
                <a:solidFill>
                  <a:schemeClr val="bg1"/>
                </a:solidFill>
                <a:latin typeface="Andale Mono" pitchFamily="49" charset="0"/>
              </a:rPr>
              <a:t>"</a:t>
            </a:r>
          </a:p>
          <a:p>
            <a:r>
              <a:rPr lang="it-IT" dirty="0" err="1" smtClean="0">
                <a:solidFill>
                  <a:schemeClr val="bg1"/>
                </a:solidFill>
                <a:latin typeface="Andale Mono" pitchFamily="49" charset="0"/>
              </a:rPr>
              <a:t>z_axis</a:t>
            </a:r>
            <a:r>
              <a:rPr lang="it-IT" dirty="0" smtClean="0">
                <a:solidFill>
                  <a:schemeClr val="bg1"/>
                </a:solidFill>
                <a:latin typeface="Andale Mono" pitchFamily="49" charset="0"/>
              </a:rPr>
              <a:t> = "</a:t>
            </a:r>
            <a:r>
              <a:rPr lang="it-IT" dirty="0" err="1" smtClean="0">
                <a:solidFill>
                  <a:schemeClr val="bg1"/>
                </a:solidFill>
                <a:latin typeface="Andale Mono" pitchFamily="49" charset="0"/>
              </a:rPr>
              <a:t>altitude</a:t>
            </a:r>
            <a:r>
              <a:rPr lang="it-IT" dirty="0" smtClean="0">
                <a:solidFill>
                  <a:schemeClr val="bg1"/>
                </a:solidFill>
                <a:latin typeface="Andale Mono" pitchFamily="49" charset="0"/>
              </a:rPr>
              <a:t>"</a:t>
            </a:r>
          </a:p>
          <a:p>
            <a:r>
              <a:rPr lang="it-IT" dirty="0" err="1" smtClean="0">
                <a:solidFill>
                  <a:schemeClr val="bg1"/>
                </a:solidFill>
                <a:latin typeface="Andale Mono" pitchFamily="49" charset="0"/>
              </a:rPr>
              <a:t>sos_allowedEPSG</a:t>
            </a:r>
            <a:r>
              <a:rPr lang="it-IT" dirty="0" smtClean="0">
                <a:solidFill>
                  <a:schemeClr val="bg1"/>
                </a:solidFill>
                <a:latin typeface="Andale Mono" pitchFamily="49" charset="0"/>
              </a:rPr>
              <a:t> = [</a:t>
            </a:r>
            <a:r>
              <a:rPr lang="it-IT" dirty="0" err="1" smtClean="0">
                <a:solidFill>
                  <a:schemeClr val="bg1"/>
                </a:solidFill>
                <a:latin typeface="Andale Mono" pitchFamily="49" charset="0"/>
              </a:rPr>
              <a:t>istSOSepsg</a:t>
            </a:r>
            <a:r>
              <a:rPr lang="it-IT" dirty="0" smtClean="0">
                <a:solidFill>
                  <a:schemeClr val="bg1"/>
                </a:solidFill>
                <a:latin typeface="Andale Mono" pitchFamily="49" charset="0"/>
              </a:rPr>
              <a:t>,"4326","900913"] </a:t>
            </a:r>
            <a:r>
              <a:rPr lang="it-IT" dirty="0" smtClean="0">
                <a:solidFill>
                  <a:schemeClr val="accent4"/>
                </a:solidFill>
                <a:latin typeface="Andale Mono" pitchFamily="49" charset="0"/>
              </a:rPr>
              <a:t># </a:t>
            </a:r>
            <a:r>
              <a:rPr lang="it-IT" dirty="0" err="1" smtClean="0">
                <a:solidFill>
                  <a:schemeClr val="accent4"/>
                </a:solidFill>
                <a:latin typeface="Andale Mono" pitchFamily="49" charset="0"/>
              </a:rPr>
              <a:t>900913</a:t>
            </a:r>
            <a:r>
              <a:rPr lang="it-IT" dirty="0" smtClean="0">
                <a:solidFill>
                  <a:schemeClr val="accent4"/>
                </a:solidFill>
                <a:latin typeface="Andale Mono" pitchFamily="49" charset="0"/>
              </a:rPr>
              <a:t> = Google </a:t>
            </a:r>
            <a:r>
              <a:rPr lang="it-IT" dirty="0" err="1" smtClean="0">
                <a:solidFill>
                  <a:schemeClr val="accent4"/>
                </a:solidFill>
                <a:latin typeface="Andale Mono" pitchFamily="49" charset="0"/>
              </a:rPr>
              <a:t>projection</a:t>
            </a:r>
            <a:endParaRPr lang="it-IT" dirty="0" smtClean="0">
              <a:solidFill>
                <a:schemeClr val="accent4"/>
              </a:solidFill>
              <a:latin typeface="Andale Mono" pitchFamily="49" charset="0"/>
            </a:endParaRPr>
          </a:p>
          <a:p>
            <a:endParaRPr lang="it-IT" dirty="0" smtClean="0">
              <a:solidFill>
                <a:schemeClr val="bg1"/>
              </a:solidFill>
              <a:latin typeface="Andale Mono" pitchFamily="49" charset="0"/>
            </a:endParaRPr>
          </a:p>
          <a:p>
            <a:r>
              <a:rPr lang="it-IT" dirty="0" err="1" smtClean="0">
                <a:solidFill>
                  <a:schemeClr val="accent4"/>
                </a:solidFill>
                <a:latin typeface="Andale Mono" pitchFamily="49" charset="0"/>
              </a:rPr>
              <a:t>#define</a:t>
            </a:r>
            <a:r>
              <a:rPr lang="it-IT" dirty="0" smtClean="0">
                <a:solidFill>
                  <a:schemeClr val="accent4"/>
                </a:solidFill>
                <a:latin typeface="Andale Mono" pitchFamily="49" charset="0"/>
              </a:rPr>
              <a:t> </a:t>
            </a:r>
            <a:r>
              <a:rPr lang="it-IT" dirty="0" err="1" smtClean="0">
                <a:solidFill>
                  <a:schemeClr val="accent4"/>
                </a:solidFill>
                <a:latin typeface="Andale Mono" pitchFamily="49" charset="0"/>
              </a:rPr>
              <a:t>SensorML</a:t>
            </a:r>
            <a:r>
              <a:rPr lang="it-IT" dirty="0" smtClean="0">
                <a:solidFill>
                  <a:schemeClr val="accent4"/>
                </a:solidFill>
                <a:latin typeface="Andale Mono" pitchFamily="49" charset="0"/>
              </a:rPr>
              <a:t> folder </a:t>
            </a:r>
            <a:r>
              <a:rPr lang="it-IT" dirty="0" err="1" smtClean="0">
                <a:solidFill>
                  <a:schemeClr val="accent4"/>
                </a:solidFill>
                <a:latin typeface="Andale Mono" pitchFamily="49" charset="0"/>
              </a:rPr>
              <a:t>path</a:t>
            </a:r>
            <a:endParaRPr lang="it-IT" dirty="0" smtClean="0">
              <a:solidFill>
                <a:schemeClr val="accent4"/>
              </a:solidFill>
              <a:latin typeface="Andale Mono" pitchFamily="49" charset="0"/>
            </a:endParaRPr>
          </a:p>
          <a:p>
            <a:r>
              <a:rPr lang="it-IT" dirty="0" smtClean="0">
                <a:solidFill>
                  <a:schemeClr val="accent4"/>
                </a:solidFill>
                <a:latin typeface="Andale Mono" pitchFamily="49" charset="0"/>
              </a:rPr>
              <a:t>#</a:t>
            </a:r>
            <a:r>
              <a:rPr lang="en-US" dirty="0" smtClean="0">
                <a:solidFill>
                  <a:schemeClr val="accent4"/>
                </a:solidFill>
                <a:latin typeface="Andale Mono" pitchFamily="49" charset="0"/>
              </a:rPr>
              <a:t> </a:t>
            </a:r>
            <a:r>
              <a:rPr lang="en-US" dirty="0" err="1" smtClean="0">
                <a:solidFill>
                  <a:schemeClr val="accent4"/>
                </a:solidFill>
                <a:latin typeface="Andale Mono" pitchFamily="49" charset="0"/>
              </a:rPr>
              <a:t>n.b</a:t>
            </a:r>
            <a:r>
              <a:rPr lang="en-US" dirty="0" smtClean="0">
                <a:solidFill>
                  <a:schemeClr val="accent4"/>
                </a:solidFill>
                <a:latin typeface="Andale Mono" pitchFamily="49" charset="0"/>
              </a:rPr>
              <a:t>.: la </a:t>
            </a:r>
            <a:r>
              <a:rPr lang="en-US" dirty="0" err="1" smtClean="0">
                <a:solidFill>
                  <a:schemeClr val="accent4"/>
                </a:solidFill>
                <a:latin typeface="Andale Mono" pitchFamily="49" charset="0"/>
              </a:rPr>
              <a:t>cartella</a:t>
            </a:r>
            <a:r>
              <a:rPr lang="en-US" dirty="0" smtClean="0">
                <a:solidFill>
                  <a:schemeClr val="accent4"/>
                </a:solidFill>
                <a:latin typeface="Andale Mono" pitchFamily="49" charset="0"/>
              </a:rPr>
              <a:t> </a:t>
            </a:r>
            <a:r>
              <a:rPr lang="en-US" dirty="0" err="1" smtClean="0">
                <a:solidFill>
                  <a:schemeClr val="accent4"/>
                </a:solidFill>
                <a:latin typeface="Andale Mono" pitchFamily="49" charset="0"/>
              </a:rPr>
              <a:t>deve</a:t>
            </a:r>
            <a:r>
              <a:rPr lang="en-US" dirty="0" smtClean="0">
                <a:solidFill>
                  <a:schemeClr val="accent4"/>
                </a:solidFill>
                <a:latin typeface="Andale Mono" pitchFamily="49" charset="0"/>
              </a:rPr>
              <a:t> </a:t>
            </a:r>
            <a:r>
              <a:rPr lang="en-US" dirty="0" err="1" smtClean="0">
                <a:solidFill>
                  <a:schemeClr val="accent4"/>
                </a:solidFill>
                <a:latin typeface="Andale Mono" pitchFamily="49" charset="0"/>
              </a:rPr>
              <a:t>esistere</a:t>
            </a:r>
            <a:r>
              <a:rPr lang="en-US" dirty="0" smtClean="0">
                <a:solidFill>
                  <a:schemeClr val="accent4"/>
                </a:solidFill>
                <a:latin typeface="Andale Mono" pitchFamily="49" charset="0"/>
              </a:rPr>
              <a:t> con </a:t>
            </a:r>
            <a:r>
              <a:rPr lang="en-US" dirty="0" err="1" smtClean="0">
                <a:solidFill>
                  <a:schemeClr val="accent4"/>
                </a:solidFill>
                <a:latin typeface="Andale Mono" pitchFamily="49" charset="0"/>
              </a:rPr>
              <a:t>i</a:t>
            </a:r>
            <a:r>
              <a:rPr lang="en-US" dirty="0" smtClean="0">
                <a:solidFill>
                  <a:schemeClr val="accent4"/>
                </a:solidFill>
                <a:latin typeface="Andale Mono" pitchFamily="49" charset="0"/>
              </a:rPr>
              <a:t> </a:t>
            </a:r>
            <a:r>
              <a:rPr lang="en-US" dirty="0" err="1" smtClean="0">
                <a:solidFill>
                  <a:schemeClr val="accent4"/>
                </a:solidFill>
                <a:latin typeface="Andale Mono" pitchFamily="49" charset="0"/>
              </a:rPr>
              <a:t>necessari</a:t>
            </a:r>
            <a:r>
              <a:rPr lang="en-US" dirty="0" smtClean="0">
                <a:solidFill>
                  <a:schemeClr val="accent4"/>
                </a:solidFill>
                <a:latin typeface="Andale Mono" pitchFamily="49" charset="0"/>
              </a:rPr>
              <a:t> </a:t>
            </a:r>
            <a:r>
              <a:rPr lang="en-US" dirty="0" err="1" smtClean="0">
                <a:solidFill>
                  <a:schemeClr val="accent4"/>
                </a:solidFill>
                <a:latin typeface="Andale Mono" pitchFamily="49" charset="0"/>
              </a:rPr>
              <a:t>permessi</a:t>
            </a:r>
            <a:r>
              <a:rPr lang="en-US" dirty="0" smtClean="0">
                <a:solidFill>
                  <a:schemeClr val="accent4"/>
                </a:solidFill>
                <a:latin typeface="Andale Mono" pitchFamily="49" charset="0"/>
              </a:rPr>
              <a:t> (</a:t>
            </a:r>
            <a:r>
              <a:rPr lang="en-US" dirty="0" err="1" smtClean="0">
                <a:solidFill>
                  <a:schemeClr val="accent4"/>
                </a:solidFill>
                <a:latin typeface="Andale Mono" pitchFamily="49" charset="0"/>
              </a:rPr>
              <a:t>rw</a:t>
            </a:r>
            <a:r>
              <a:rPr lang="en-US" dirty="0" smtClean="0">
                <a:solidFill>
                  <a:schemeClr val="accent4"/>
                </a:solidFill>
                <a:latin typeface="Andale Mono" pitchFamily="49" charset="0"/>
              </a:rPr>
              <a:t>)</a:t>
            </a:r>
            <a:endParaRPr lang="it-IT" dirty="0" smtClean="0">
              <a:solidFill>
                <a:schemeClr val="accent4"/>
              </a:solidFill>
              <a:latin typeface="Andale Mono" pitchFamily="49" charset="0"/>
            </a:endParaRPr>
          </a:p>
          <a:p>
            <a:r>
              <a:rPr lang="it-IT" dirty="0" err="1" smtClean="0">
                <a:solidFill>
                  <a:schemeClr val="bg1"/>
                </a:solidFill>
                <a:latin typeface="Andale Mono" pitchFamily="49" charset="0"/>
              </a:rPr>
              <a:t>sensorMLpath</a:t>
            </a:r>
            <a:r>
              <a:rPr lang="it-IT" dirty="0" smtClean="0">
                <a:solidFill>
                  <a:schemeClr val="bg1"/>
                </a:solidFill>
                <a:latin typeface="Andale Mono" pitchFamily="49" charset="0"/>
              </a:rPr>
              <a:t> = "/</a:t>
            </a:r>
            <a:r>
              <a:rPr lang="it-IT" dirty="0" err="1" smtClean="0">
                <a:solidFill>
                  <a:schemeClr val="bg1"/>
                </a:solidFill>
                <a:latin typeface="Andale Mono" pitchFamily="49" charset="0"/>
              </a:rPr>
              <a:t>usr</a:t>
            </a:r>
            <a:r>
              <a:rPr lang="it-IT" dirty="0" smtClean="0">
                <a:solidFill>
                  <a:schemeClr val="bg1"/>
                </a:solidFill>
                <a:latin typeface="Andale Mono" pitchFamily="49" charset="0"/>
              </a:rPr>
              <a:t>/</a:t>
            </a:r>
            <a:r>
              <a:rPr lang="it-IT" dirty="0" err="1" smtClean="0">
                <a:solidFill>
                  <a:schemeClr val="bg1"/>
                </a:solidFill>
                <a:latin typeface="Andale Mono" pitchFamily="49" charset="0"/>
              </a:rPr>
              <a:t>local</a:t>
            </a:r>
            <a:r>
              <a:rPr lang="it-IT" dirty="0" smtClean="0">
                <a:solidFill>
                  <a:schemeClr val="bg1"/>
                </a:solidFill>
                <a:latin typeface="Andale Mono" pitchFamily="49" charset="0"/>
              </a:rPr>
              <a:t>/</a:t>
            </a:r>
            <a:r>
              <a:rPr lang="it-IT" dirty="0" err="1" smtClean="0">
                <a:solidFill>
                  <a:schemeClr val="bg1"/>
                </a:solidFill>
                <a:latin typeface="Andale Mono" pitchFamily="49" charset="0"/>
              </a:rPr>
              <a:t>sos</a:t>
            </a:r>
            <a:r>
              <a:rPr lang="it-IT" dirty="0" smtClean="0">
                <a:solidFill>
                  <a:schemeClr val="bg1"/>
                </a:solidFill>
                <a:latin typeface="Andale Mono" pitchFamily="49" charset="0"/>
              </a:rPr>
              <a:t>/servizio1/</a:t>
            </a:r>
            <a:r>
              <a:rPr lang="it-IT" dirty="0" err="1" smtClean="0">
                <a:solidFill>
                  <a:schemeClr val="bg1"/>
                </a:solidFill>
                <a:latin typeface="Andale Mono" pitchFamily="49" charset="0"/>
              </a:rPr>
              <a:t>sml</a:t>
            </a:r>
            <a:r>
              <a:rPr lang="it-IT" dirty="0" smtClean="0">
                <a:solidFill>
                  <a:schemeClr val="bg1"/>
                </a:solidFill>
                <a:latin typeface="Andale Mono" pitchFamily="49" charset="0"/>
              </a:rPr>
              <a:t>/“</a:t>
            </a:r>
          </a:p>
          <a:p>
            <a:endParaRPr lang="it-IT" dirty="0" smtClean="0">
              <a:solidFill>
                <a:schemeClr val="bg1"/>
              </a:solidFill>
              <a:latin typeface="Andale Mono" pitchFamily="49" charset="0"/>
            </a:endParaRPr>
          </a:p>
          <a:p>
            <a:r>
              <a:rPr lang="en-US" dirty="0" smtClean="0">
                <a:solidFill>
                  <a:schemeClr val="accent4"/>
                </a:solidFill>
                <a:latin typeface="Andale Mono" pitchFamily="49" charset="0"/>
              </a:rPr>
              <a:t>#define the http address of the service</a:t>
            </a:r>
          </a:p>
          <a:p>
            <a:r>
              <a:rPr lang="en-US" dirty="0" err="1" smtClean="0">
                <a:solidFill>
                  <a:schemeClr val="bg1"/>
                </a:solidFill>
                <a:latin typeface="Andale Mono" pitchFamily="49" charset="0"/>
              </a:rPr>
              <a:t>serviceUrl</a:t>
            </a:r>
            <a:r>
              <a:rPr lang="en-US" dirty="0" smtClean="0">
                <a:solidFill>
                  <a:schemeClr val="bg1"/>
                </a:solidFill>
                <a:latin typeface="Andale Mono" pitchFamily="49" charset="0"/>
              </a:rPr>
              <a:t> = {</a:t>
            </a:r>
          </a:p>
          <a:p>
            <a:r>
              <a:rPr lang="en-US" dirty="0" smtClean="0">
                <a:solidFill>
                  <a:schemeClr val="bg1"/>
                </a:solidFill>
                <a:latin typeface="Andale Mono" pitchFamily="49" charset="0"/>
              </a:rPr>
              <a:t>              "get" : "http://localhost/sos/srv1",</a:t>
            </a:r>
          </a:p>
          <a:p>
            <a:r>
              <a:rPr lang="en-US" dirty="0" smtClean="0">
                <a:solidFill>
                  <a:schemeClr val="bg1"/>
                </a:solidFill>
                <a:latin typeface="Andale Mono" pitchFamily="49" charset="0"/>
              </a:rPr>
              <a:t>              "post" : "http://localhost/sos/srv1"</a:t>
            </a:r>
          </a:p>
          <a:p>
            <a:r>
              <a:rPr lang="en-US" dirty="0" smtClean="0">
                <a:solidFill>
                  <a:schemeClr val="bg1"/>
                </a:solidFill>
                <a:latin typeface="Andale Mono" pitchFamily="49" charset="0"/>
              </a:rPr>
              <a:t>              }</a:t>
            </a:r>
            <a:endParaRPr lang="it-IT" dirty="0">
              <a:solidFill>
                <a:schemeClr val="bg1"/>
              </a:solidFill>
              <a:latin typeface="Andale Mono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Non </a:t>
            </a:r>
            <a:r>
              <a:rPr lang="en-US" dirty="0" err="1" smtClean="0"/>
              <a:t>siamo</a:t>
            </a:r>
            <a:r>
              <a:rPr lang="en-US" dirty="0" smtClean="0"/>
              <a:t> </a:t>
            </a:r>
            <a:r>
              <a:rPr lang="en-US" dirty="0" err="1" smtClean="0"/>
              <a:t>ancora</a:t>
            </a:r>
            <a:r>
              <a:rPr lang="en-US" dirty="0" smtClean="0"/>
              <a:t> </a:t>
            </a:r>
            <a:r>
              <a:rPr lang="en-US" dirty="0" err="1" smtClean="0"/>
              <a:t>pronti</a:t>
            </a:r>
            <a:r>
              <a:rPr lang="en-US" dirty="0" smtClean="0"/>
              <a:t>…</a:t>
            </a:r>
            <a:endParaRPr lang="it-IT" dirty="0"/>
          </a:p>
        </p:txBody>
      </p:sp>
      <p:sp>
        <p:nvSpPr>
          <p:cNvPr id="4" name="TextBox 3"/>
          <p:cNvSpPr txBox="1"/>
          <p:nvPr/>
        </p:nvSpPr>
        <p:spPr>
          <a:xfrm>
            <a:off x="500034" y="1411508"/>
            <a:ext cx="821537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 smtClean="0">
                <a:solidFill>
                  <a:schemeClr val="bg1"/>
                </a:solidFill>
                <a:latin typeface="+mn-lt"/>
              </a:rPr>
              <a:t>A fronte di tanti dati misurati in ogni istante e in ogni luogo del nostro pianeta ad oggi non siamo ancora in grado di sfruttare appieno questo enorme potenziale di informazioni.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08789" y="3883887"/>
            <a:ext cx="1095375" cy="1276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56806" y="3883887"/>
            <a:ext cx="1143008" cy="12880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3" name="Group 9"/>
          <p:cNvGrpSpPr/>
          <p:nvPr/>
        </p:nvGrpSpPr>
        <p:grpSpPr>
          <a:xfrm>
            <a:off x="7004179" y="3955325"/>
            <a:ext cx="1214446" cy="1285884"/>
            <a:chOff x="5748059" y="4643446"/>
            <a:chExt cx="1214446" cy="1285884"/>
          </a:xfrm>
        </p:grpSpPr>
        <p:sp>
          <p:nvSpPr>
            <p:cNvPr id="9" name="Rectangle 8"/>
            <p:cNvSpPr/>
            <p:nvPr/>
          </p:nvSpPr>
          <p:spPr>
            <a:xfrm>
              <a:off x="5786446" y="4643446"/>
              <a:ext cx="1143008" cy="1285884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6148" name="Picture 4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5748059" y="4665480"/>
              <a:ext cx="1214446" cy="12144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11" name="Rectangle 10"/>
          <p:cNvSpPr/>
          <p:nvPr/>
        </p:nvSpPr>
        <p:spPr>
          <a:xfrm>
            <a:off x="214282" y="5241209"/>
            <a:ext cx="273183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it-IT" sz="2400" dirty="0" smtClean="0">
                <a:solidFill>
                  <a:schemeClr val="bg1"/>
                </a:solidFill>
                <a:latin typeface="+mn-lt"/>
              </a:rPr>
              <a:t>reti di sensori </a:t>
            </a:r>
          </a:p>
          <a:p>
            <a:pPr algn="ctr"/>
            <a:r>
              <a:rPr lang="it-IT" sz="2400" dirty="0" smtClean="0">
                <a:solidFill>
                  <a:schemeClr val="bg1"/>
                </a:solidFill>
                <a:latin typeface="+mn-lt"/>
              </a:rPr>
              <a:t>tra loro disconnesse</a:t>
            </a:r>
            <a:endParaRPr lang="it-IT" sz="24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433752" y="5241209"/>
            <a:ext cx="246734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it-IT" sz="2400" dirty="0" smtClean="0">
                <a:solidFill>
                  <a:schemeClr val="bg1"/>
                </a:solidFill>
                <a:latin typeface="+mn-lt"/>
              </a:rPr>
              <a:t>Mancanza di un</a:t>
            </a:r>
          </a:p>
          <a:p>
            <a:pPr algn="ctr"/>
            <a:r>
              <a:rPr lang="it-IT" sz="2400" dirty="0" smtClean="0">
                <a:solidFill>
                  <a:schemeClr val="bg1"/>
                </a:solidFill>
                <a:latin typeface="+mn-lt"/>
              </a:rPr>
              <a:t>motore di ricerca </a:t>
            </a:r>
            <a:endParaRPr lang="it-IT" sz="24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357950" y="5241209"/>
            <a:ext cx="264046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it-IT" sz="2400" dirty="0" smtClean="0">
                <a:solidFill>
                  <a:schemeClr val="bg1"/>
                </a:solidFill>
                <a:latin typeface="+mn-lt"/>
              </a:rPr>
              <a:t>Mancanza di un </a:t>
            </a:r>
          </a:p>
          <a:p>
            <a:pPr algn="ctr"/>
            <a:r>
              <a:rPr lang="it-IT" sz="2400" dirty="0" smtClean="0">
                <a:solidFill>
                  <a:schemeClr val="bg1"/>
                </a:solidFill>
                <a:latin typeface="+mn-lt"/>
              </a:rPr>
              <a:t>formato condiviso </a:t>
            </a:r>
            <a:endParaRPr lang="it-IT" sz="2400" dirty="0">
              <a:solidFill>
                <a:schemeClr val="bg1"/>
              </a:solidFill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Configuriamo</a:t>
            </a:r>
            <a:r>
              <a:rPr lang="en-US" dirty="0" smtClean="0"/>
              <a:t> </a:t>
            </a:r>
            <a:r>
              <a:rPr lang="en-US" dirty="0" err="1" smtClean="0"/>
              <a:t>istSOS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0" y="1785926"/>
            <a:ext cx="91440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 err="1" smtClean="0">
                <a:solidFill>
                  <a:schemeClr val="accent4"/>
                </a:solidFill>
                <a:latin typeface="Andale Mono" pitchFamily="49" charset="0"/>
              </a:rPr>
              <a:t>#identify</a:t>
            </a:r>
            <a:r>
              <a:rPr lang="it-IT" dirty="0" smtClean="0">
                <a:solidFill>
                  <a:schemeClr val="accent4"/>
                </a:solidFill>
                <a:latin typeface="Andale Mono" pitchFamily="49" charset="0"/>
              </a:rPr>
              <a:t> the service</a:t>
            </a:r>
          </a:p>
          <a:p>
            <a:r>
              <a:rPr lang="it-IT" dirty="0" err="1" smtClean="0">
                <a:solidFill>
                  <a:schemeClr val="bg1"/>
                </a:solidFill>
                <a:latin typeface="Andale Mono" pitchFamily="49" charset="0"/>
              </a:rPr>
              <a:t>serviceIdentification=</a:t>
            </a:r>
            <a:r>
              <a:rPr lang="it-IT" dirty="0" smtClean="0">
                <a:solidFill>
                  <a:schemeClr val="bg1"/>
                </a:solidFill>
                <a:latin typeface="Andale Mono" pitchFamily="49" charset="0"/>
              </a:rPr>
              <a:t>{</a:t>
            </a:r>
          </a:p>
          <a:p>
            <a:r>
              <a:rPr lang="it-IT" dirty="0" smtClean="0">
                <a:solidFill>
                  <a:schemeClr val="bg1"/>
                </a:solidFill>
                <a:latin typeface="Andale Mono" pitchFamily="49" charset="0"/>
              </a:rPr>
              <a:t>                       "</a:t>
            </a:r>
            <a:r>
              <a:rPr lang="it-IT" dirty="0" err="1" smtClean="0">
                <a:solidFill>
                  <a:schemeClr val="bg1"/>
                </a:solidFill>
                <a:latin typeface="Andale Mono" pitchFamily="49" charset="0"/>
              </a:rPr>
              <a:t>title</a:t>
            </a:r>
            <a:r>
              <a:rPr lang="it-IT" dirty="0" smtClean="0">
                <a:solidFill>
                  <a:schemeClr val="bg1"/>
                </a:solidFill>
                <a:latin typeface="Andale Mono" pitchFamily="49" charset="0"/>
              </a:rPr>
              <a:t>" : “Tutorial",</a:t>
            </a:r>
          </a:p>
          <a:p>
            <a:r>
              <a:rPr lang="it-IT" dirty="0" smtClean="0">
                <a:solidFill>
                  <a:schemeClr val="bg1"/>
                </a:solidFill>
                <a:latin typeface="Andale Mono" pitchFamily="49" charset="0"/>
              </a:rPr>
              <a:t>                       "</a:t>
            </a:r>
            <a:r>
              <a:rPr lang="it-IT" dirty="0" err="1" smtClean="0">
                <a:solidFill>
                  <a:schemeClr val="bg1"/>
                </a:solidFill>
                <a:latin typeface="Andale Mono" pitchFamily="49" charset="0"/>
              </a:rPr>
              <a:t>abstract</a:t>
            </a:r>
            <a:r>
              <a:rPr lang="it-IT" dirty="0" smtClean="0">
                <a:solidFill>
                  <a:schemeClr val="bg1"/>
                </a:solidFill>
                <a:latin typeface="Andale Mono" pitchFamily="49" charset="0"/>
              </a:rPr>
              <a:t>" : “servizio 1",</a:t>
            </a:r>
          </a:p>
          <a:p>
            <a:r>
              <a:rPr lang="it-IT" dirty="0" smtClean="0">
                <a:solidFill>
                  <a:schemeClr val="bg1"/>
                </a:solidFill>
                <a:latin typeface="Andale Mono" pitchFamily="49" charset="0"/>
              </a:rPr>
              <a:t>                       "</a:t>
            </a:r>
            <a:r>
              <a:rPr lang="it-IT" dirty="0" err="1" smtClean="0">
                <a:solidFill>
                  <a:schemeClr val="bg1"/>
                </a:solidFill>
                <a:latin typeface="Andale Mono" pitchFamily="49" charset="0"/>
              </a:rPr>
              <a:t>keywords</a:t>
            </a:r>
            <a:r>
              <a:rPr lang="it-IT" dirty="0" smtClean="0">
                <a:solidFill>
                  <a:schemeClr val="bg1"/>
                </a:solidFill>
                <a:latin typeface="Andale Mono" pitchFamily="49" charset="0"/>
              </a:rPr>
              <a:t>" : ["SOS","IST","SUPSI"],</a:t>
            </a:r>
          </a:p>
          <a:p>
            <a:r>
              <a:rPr lang="it-IT" dirty="0" smtClean="0">
                <a:solidFill>
                  <a:schemeClr val="bg1"/>
                </a:solidFill>
                <a:latin typeface="Andale Mono" pitchFamily="49" charset="0"/>
              </a:rPr>
              <a:t>                       "</a:t>
            </a:r>
            <a:r>
              <a:rPr lang="it-IT" dirty="0" err="1" smtClean="0">
                <a:solidFill>
                  <a:schemeClr val="bg1"/>
                </a:solidFill>
                <a:latin typeface="Andale Mono" pitchFamily="49" charset="0"/>
              </a:rPr>
              <a:t>fees</a:t>
            </a:r>
            <a:r>
              <a:rPr lang="it-IT" dirty="0" smtClean="0">
                <a:solidFill>
                  <a:schemeClr val="bg1"/>
                </a:solidFill>
                <a:latin typeface="Andale Mono" pitchFamily="49" charset="0"/>
              </a:rPr>
              <a:t>" : "NONE",</a:t>
            </a:r>
          </a:p>
          <a:p>
            <a:r>
              <a:rPr lang="it-IT" dirty="0" smtClean="0">
                <a:solidFill>
                  <a:schemeClr val="bg1"/>
                </a:solidFill>
                <a:latin typeface="Andale Mono" pitchFamily="49" charset="0"/>
              </a:rPr>
              <a:t>                       "</a:t>
            </a:r>
            <a:r>
              <a:rPr lang="it-IT" dirty="0" err="1" smtClean="0">
                <a:solidFill>
                  <a:schemeClr val="bg1"/>
                </a:solidFill>
                <a:latin typeface="Andale Mono" pitchFamily="49" charset="0"/>
              </a:rPr>
              <a:t>accessConstrains</a:t>
            </a:r>
            <a:r>
              <a:rPr lang="it-IT" dirty="0" smtClean="0">
                <a:solidFill>
                  <a:schemeClr val="bg1"/>
                </a:solidFill>
                <a:latin typeface="Andale Mono" pitchFamily="49" charset="0"/>
              </a:rPr>
              <a:t>" : "NONE"</a:t>
            </a:r>
          </a:p>
          <a:p>
            <a:r>
              <a:rPr lang="it-IT" dirty="0" smtClean="0">
                <a:solidFill>
                  <a:schemeClr val="bg1"/>
                </a:solidFill>
                <a:latin typeface="Andale Mono" pitchFamily="49" charset="0"/>
              </a:rPr>
              <a:t>                       }</a:t>
            </a:r>
            <a:endParaRPr lang="it-IT" dirty="0">
              <a:solidFill>
                <a:schemeClr val="bg1"/>
              </a:solidFill>
              <a:latin typeface="Andale Mono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Configuriamo</a:t>
            </a:r>
            <a:r>
              <a:rPr lang="en-US" dirty="0" smtClean="0"/>
              <a:t> </a:t>
            </a:r>
            <a:r>
              <a:rPr lang="en-US" dirty="0" err="1" smtClean="0"/>
              <a:t>istSOS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42910" y="1214422"/>
            <a:ext cx="7715304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 err="1" smtClean="0">
                <a:solidFill>
                  <a:schemeClr val="accent4"/>
                </a:solidFill>
                <a:latin typeface="Andale Mono" pitchFamily="49" charset="0"/>
              </a:rPr>
              <a:t>#informations</a:t>
            </a:r>
            <a:r>
              <a:rPr lang="it-IT" dirty="0" smtClean="0">
                <a:solidFill>
                  <a:schemeClr val="accent4"/>
                </a:solidFill>
                <a:latin typeface="Andale Mono" pitchFamily="49" charset="0"/>
              </a:rPr>
              <a:t> on service provider</a:t>
            </a:r>
          </a:p>
          <a:p>
            <a:r>
              <a:rPr lang="it-IT" dirty="0" err="1" smtClean="0">
                <a:solidFill>
                  <a:schemeClr val="bg1"/>
                </a:solidFill>
                <a:latin typeface="Andale Mono" pitchFamily="49" charset="0"/>
              </a:rPr>
              <a:t>serviceProvider=</a:t>
            </a:r>
            <a:r>
              <a:rPr lang="it-IT" dirty="0" smtClean="0">
                <a:solidFill>
                  <a:schemeClr val="bg1"/>
                </a:solidFill>
                <a:latin typeface="Andale Mono" pitchFamily="49" charset="0"/>
              </a:rPr>
              <a:t>{</a:t>
            </a:r>
          </a:p>
          <a:p>
            <a:r>
              <a:rPr lang="it-IT" dirty="0" smtClean="0">
                <a:solidFill>
                  <a:schemeClr val="bg1"/>
                </a:solidFill>
                <a:latin typeface="Andale Mono" pitchFamily="49" charset="0"/>
              </a:rPr>
              <a:t>    "</a:t>
            </a:r>
            <a:r>
              <a:rPr lang="it-IT" dirty="0" err="1" smtClean="0">
                <a:solidFill>
                  <a:schemeClr val="bg1"/>
                </a:solidFill>
                <a:latin typeface="Andale Mono" pitchFamily="49" charset="0"/>
              </a:rPr>
              <a:t>providerName</a:t>
            </a:r>
            <a:r>
              <a:rPr lang="it-IT" dirty="0" smtClean="0">
                <a:solidFill>
                  <a:schemeClr val="bg1"/>
                </a:solidFill>
                <a:latin typeface="Andale Mono" pitchFamily="49" charset="0"/>
              </a:rPr>
              <a:t>" : "Istituto Scienze della Terra",</a:t>
            </a:r>
          </a:p>
          <a:p>
            <a:r>
              <a:rPr lang="it-IT" dirty="0" smtClean="0">
                <a:solidFill>
                  <a:schemeClr val="bg1"/>
                </a:solidFill>
                <a:latin typeface="Andale Mono" pitchFamily="49" charset="0"/>
              </a:rPr>
              <a:t>    "</a:t>
            </a:r>
            <a:r>
              <a:rPr lang="it-IT" dirty="0" err="1" smtClean="0">
                <a:solidFill>
                  <a:schemeClr val="bg1"/>
                </a:solidFill>
                <a:latin typeface="Andale Mono" pitchFamily="49" charset="0"/>
              </a:rPr>
              <a:t>providerSite</a:t>
            </a:r>
            <a:r>
              <a:rPr lang="it-IT" dirty="0" smtClean="0">
                <a:solidFill>
                  <a:schemeClr val="bg1"/>
                </a:solidFill>
                <a:latin typeface="Andale Mono" pitchFamily="49" charset="0"/>
              </a:rPr>
              <a:t>" : "http://istgeo.ist.supsi.ch",</a:t>
            </a:r>
          </a:p>
          <a:p>
            <a:r>
              <a:rPr lang="it-IT" dirty="0" smtClean="0">
                <a:solidFill>
                  <a:schemeClr val="bg1"/>
                </a:solidFill>
                <a:latin typeface="Andale Mono" pitchFamily="49" charset="0"/>
              </a:rPr>
              <a:t>    "</a:t>
            </a:r>
            <a:r>
              <a:rPr lang="it-IT" dirty="0" err="1" smtClean="0">
                <a:solidFill>
                  <a:schemeClr val="bg1"/>
                </a:solidFill>
                <a:latin typeface="Andale Mono" pitchFamily="49" charset="0"/>
              </a:rPr>
              <a:t>serviceContact</a:t>
            </a:r>
            <a:r>
              <a:rPr lang="it-IT" dirty="0" smtClean="0">
                <a:solidFill>
                  <a:schemeClr val="bg1"/>
                </a:solidFill>
                <a:latin typeface="Andale Mono" pitchFamily="49" charset="0"/>
              </a:rPr>
              <a:t>" : {</a:t>
            </a:r>
          </a:p>
          <a:p>
            <a:r>
              <a:rPr lang="it-IT" dirty="0" smtClean="0">
                <a:solidFill>
                  <a:schemeClr val="bg1"/>
                </a:solidFill>
                <a:latin typeface="Andale Mono" pitchFamily="49" charset="0"/>
              </a:rPr>
              <a:t>         "</a:t>
            </a:r>
            <a:r>
              <a:rPr lang="it-IT" dirty="0" err="1" smtClean="0">
                <a:solidFill>
                  <a:schemeClr val="bg1"/>
                </a:solidFill>
                <a:latin typeface="Andale Mono" pitchFamily="49" charset="0"/>
              </a:rPr>
              <a:t>individualName</a:t>
            </a:r>
            <a:r>
              <a:rPr lang="it-IT" dirty="0" smtClean="0">
                <a:solidFill>
                  <a:schemeClr val="bg1"/>
                </a:solidFill>
                <a:latin typeface="Andale Mono" pitchFamily="49" charset="0"/>
              </a:rPr>
              <a:t>" : "Massimiliano Cannata",</a:t>
            </a:r>
          </a:p>
          <a:p>
            <a:r>
              <a:rPr lang="it-IT" dirty="0" smtClean="0">
                <a:solidFill>
                  <a:schemeClr val="bg1"/>
                </a:solidFill>
                <a:latin typeface="Andale Mono" pitchFamily="49" charset="0"/>
              </a:rPr>
              <a:t>         "</a:t>
            </a:r>
            <a:r>
              <a:rPr lang="it-IT" dirty="0" err="1" smtClean="0">
                <a:solidFill>
                  <a:schemeClr val="bg1"/>
                </a:solidFill>
                <a:latin typeface="Andale Mono" pitchFamily="49" charset="0"/>
              </a:rPr>
              <a:t>positionName</a:t>
            </a:r>
            <a:r>
              <a:rPr lang="it-IT" dirty="0" smtClean="0">
                <a:solidFill>
                  <a:schemeClr val="bg1"/>
                </a:solidFill>
                <a:latin typeface="Andale Mono" pitchFamily="49" charset="0"/>
              </a:rPr>
              <a:t>" : "</a:t>
            </a:r>
            <a:r>
              <a:rPr lang="it-IT" dirty="0" err="1" smtClean="0">
                <a:solidFill>
                  <a:schemeClr val="bg1"/>
                </a:solidFill>
                <a:latin typeface="Andale Mono" pitchFamily="49" charset="0"/>
              </a:rPr>
              <a:t>Geomatica</a:t>
            </a:r>
            <a:r>
              <a:rPr lang="it-IT" dirty="0" smtClean="0">
                <a:solidFill>
                  <a:schemeClr val="bg1"/>
                </a:solidFill>
                <a:latin typeface="Andale Mono" pitchFamily="49" charset="0"/>
              </a:rPr>
              <a:t>",</a:t>
            </a:r>
          </a:p>
          <a:p>
            <a:r>
              <a:rPr lang="it-IT" dirty="0" smtClean="0">
                <a:solidFill>
                  <a:schemeClr val="bg1"/>
                </a:solidFill>
                <a:latin typeface="Andale Mono" pitchFamily="49" charset="0"/>
              </a:rPr>
              <a:t>         "</a:t>
            </a:r>
            <a:r>
              <a:rPr lang="it-IT" dirty="0" err="1" smtClean="0">
                <a:solidFill>
                  <a:schemeClr val="bg1"/>
                </a:solidFill>
                <a:latin typeface="Andale Mono" pitchFamily="49" charset="0"/>
              </a:rPr>
              <a:t>contactInfo</a:t>
            </a:r>
            <a:r>
              <a:rPr lang="it-IT" dirty="0" smtClean="0">
                <a:solidFill>
                  <a:schemeClr val="bg1"/>
                </a:solidFill>
                <a:latin typeface="Andale Mono" pitchFamily="49" charset="0"/>
              </a:rPr>
              <a:t>" : {</a:t>
            </a:r>
          </a:p>
          <a:p>
            <a:r>
              <a:rPr lang="it-IT" dirty="0" smtClean="0">
                <a:solidFill>
                  <a:schemeClr val="bg1"/>
                </a:solidFill>
                <a:latin typeface="Andale Mono" pitchFamily="49" charset="0"/>
              </a:rPr>
              <a:t>             "voice" : "6214",</a:t>
            </a:r>
          </a:p>
          <a:p>
            <a:r>
              <a:rPr lang="it-IT" dirty="0" smtClean="0">
                <a:solidFill>
                  <a:schemeClr val="bg1"/>
                </a:solidFill>
                <a:latin typeface="Andale Mono" pitchFamily="49" charset="0"/>
              </a:rPr>
              <a:t>             "fax" : "6200",</a:t>
            </a:r>
          </a:p>
          <a:p>
            <a:r>
              <a:rPr lang="it-IT" dirty="0" smtClean="0">
                <a:solidFill>
                  <a:schemeClr val="bg1"/>
                </a:solidFill>
                <a:latin typeface="Andale Mono" pitchFamily="49" charset="0"/>
              </a:rPr>
              <a:t>             "</a:t>
            </a:r>
            <a:r>
              <a:rPr lang="it-IT" dirty="0" err="1" smtClean="0">
                <a:solidFill>
                  <a:schemeClr val="bg1"/>
                </a:solidFill>
                <a:latin typeface="Andale Mono" pitchFamily="49" charset="0"/>
              </a:rPr>
              <a:t>deliveryPoint</a:t>
            </a:r>
            <a:r>
              <a:rPr lang="it-IT" dirty="0" smtClean="0">
                <a:solidFill>
                  <a:schemeClr val="bg1"/>
                </a:solidFill>
                <a:latin typeface="Andale Mono" pitchFamily="49" charset="0"/>
              </a:rPr>
              <a:t>" : "Via </a:t>
            </a:r>
            <a:r>
              <a:rPr lang="it-IT" dirty="0" err="1" smtClean="0">
                <a:solidFill>
                  <a:schemeClr val="bg1"/>
                </a:solidFill>
                <a:latin typeface="Andale Mono" pitchFamily="49" charset="0"/>
              </a:rPr>
              <a:t>Trevano</a:t>
            </a:r>
            <a:r>
              <a:rPr lang="it-IT" dirty="0" smtClean="0">
                <a:solidFill>
                  <a:schemeClr val="bg1"/>
                </a:solidFill>
                <a:latin typeface="Andale Mono" pitchFamily="49" charset="0"/>
              </a:rPr>
              <a:t>",</a:t>
            </a:r>
          </a:p>
          <a:p>
            <a:r>
              <a:rPr lang="it-IT" dirty="0" smtClean="0">
                <a:solidFill>
                  <a:schemeClr val="bg1"/>
                </a:solidFill>
                <a:latin typeface="Andale Mono" pitchFamily="49" charset="0"/>
              </a:rPr>
              <a:t>             "city" : "</a:t>
            </a:r>
            <a:r>
              <a:rPr lang="it-IT" dirty="0" err="1" smtClean="0">
                <a:solidFill>
                  <a:schemeClr val="bg1"/>
                </a:solidFill>
                <a:latin typeface="Andale Mono" pitchFamily="49" charset="0"/>
              </a:rPr>
              <a:t>Canobbio</a:t>
            </a:r>
            <a:r>
              <a:rPr lang="it-IT" dirty="0" smtClean="0">
                <a:solidFill>
                  <a:schemeClr val="bg1"/>
                </a:solidFill>
                <a:latin typeface="Andale Mono" pitchFamily="49" charset="0"/>
              </a:rPr>
              <a:t>",</a:t>
            </a:r>
          </a:p>
          <a:p>
            <a:r>
              <a:rPr lang="it-IT" dirty="0" smtClean="0">
                <a:solidFill>
                  <a:schemeClr val="bg1"/>
                </a:solidFill>
                <a:latin typeface="Andale Mono" pitchFamily="49" charset="0"/>
              </a:rPr>
              <a:t>             "</a:t>
            </a:r>
            <a:r>
              <a:rPr lang="it-IT" dirty="0" err="1" smtClean="0">
                <a:solidFill>
                  <a:schemeClr val="bg1"/>
                </a:solidFill>
                <a:latin typeface="Andale Mono" pitchFamily="49" charset="0"/>
              </a:rPr>
              <a:t>administrativeArea</a:t>
            </a:r>
            <a:r>
              <a:rPr lang="it-IT" dirty="0" smtClean="0">
                <a:solidFill>
                  <a:schemeClr val="bg1"/>
                </a:solidFill>
                <a:latin typeface="Andale Mono" pitchFamily="49" charset="0"/>
              </a:rPr>
              <a:t>" : "Ticino",</a:t>
            </a:r>
          </a:p>
          <a:p>
            <a:r>
              <a:rPr lang="it-IT" dirty="0" smtClean="0">
                <a:solidFill>
                  <a:schemeClr val="bg1"/>
                </a:solidFill>
                <a:latin typeface="Andale Mono" pitchFamily="49" charset="0"/>
              </a:rPr>
              <a:t>             "</a:t>
            </a:r>
            <a:r>
              <a:rPr lang="it-IT" dirty="0" err="1" smtClean="0">
                <a:solidFill>
                  <a:schemeClr val="bg1"/>
                </a:solidFill>
                <a:latin typeface="Andale Mono" pitchFamily="49" charset="0"/>
              </a:rPr>
              <a:t>postalCode</a:t>
            </a:r>
            <a:r>
              <a:rPr lang="it-IT" dirty="0" smtClean="0">
                <a:solidFill>
                  <a:schemeClr val="bg1"/>
                </a:solidFill>
                <a:latin typeface="Andale Mono" pitchFamily="49" charset="0"/>
              </a:rPr>
              <a:t>" : "6952",</a:t>
            </a:r>
          </a:p>
          <a:p>
            <a:r>
              <a:rPr lang="it-IT" dirty="0" smtClean="0">
                <a:solidFill>
                  <a:schemeClr val="bg1"/>
                </a:solidFill>
                <a:latin typeface="Andale Mono" pitchFamily="49" charset="0"/>
              </a:rPr>
              <a:t>             "</a:t>
            </a:r>
            <a:r>
              <a:rPr lang="it-IT" dirty="0" err="1" smtClean="0">
                <a:solidFill>
                  <a:schemeClr val="bg1"/>
                </a:solidFill>
                <a:latin typeface="Andale Mono" pitchFamily="49" charset="0"/>
              </a:rPr>
              <a:t>country</a:t>
            </a:r>
            <a:r>
              <a:rPr lang="it-IT" dirty="0" smtClean="0">
                <a:solidFill>
                  <a:schemeClr val="bg1"/>
                </a:solidFill>
                <a:latin typeface="Andale Mono" pitchFamily="49" charset="0"/>
              </a:rPr>
              <a:t>" : "</a:t>
            </a:r>
            <a:r>
              <a:rPr lang="it-IT" dirty="0" err="1" smtClean="0">
                <a:solidFill>
                  <a:schemeClr val="bg1"/>
                </a:solidFill>
                <a:latin typeface="Andale Mono" pitchFamily="49" charset="0"/>
              </a:rPr>
              <a:t>Switzerland</a:t>
            </a:r>
            <a:r>
              <a:rPr lang="it-IT" dirty="0" smtClean="0">
                <a:solidFill>
                  <a:schemeClr val="bg1"/>
                </a:solidFill>
                <a:latin typeface="Andale Mono" pitchFamily="49" charset="0"/>
              </a:rPr>
              <a:t>",</a:t>
            </a:r>
          </a:p>
          <a:p>
            <a:r>
              <a:rPr lang="it-IT" dirty="0" smtClean="0">
                <a:solidFill>
                  <a:schemeClr val="bg1"/>
                </a:solidFill>
                <a:latin typeface="Andale Mono" pitchFamily="49" charset="0"/>
              </a:rPr>
              <a:t>             "</a:t>
            </a:r>
            <a:r>
              <a:rPr lang="it-IT" dirty="0" err="1" smtClean="0">
                <a:solidFill>
                  <a:schemeClr val="bg1"/>
                </a:solidFill>
                <a:latin typeface="Andale Mono" pitchFamily="49" charset="0"/>
              </a:rPr>
              <a:t>email</a:t>
            </a:r>
            <a:r>
              <a:rPr lang="it-IT" dirty="0" smtClean="0">
                <a:solidFill>
                  <a:schemeClr val="bg1"/>
                </a:solidFill>
                <a:latin typeface="Andale Mono" pitchFamily="49" charset="0"/>
              </a:rPr>
              <a:t>" : "info@supsi.ch",</a:t>
            </a:r>
          </a:p>
          <a:p>
            <a:r>
              <a:rPr lang="it-IT" dirty="0" smtClean="0">
                <a:solidFill>
                  <a:schemeClr val="bg1"/>
                </a:solidFill>
                <a:latin typeface="Andale Mono" pitchFamily="49" charset="0"/>
              </a:rPr>
              <a:t>          }</a:t>
            </a:r>
          </a:p>
          <a:p>
            <a:r>
              <a:rPr lang="it-IT" dirty="0" smtClean="0">
                <a:solidFill>
                  <a:schemeClr val="bg1"/>
                </a:solidFill>
                <a:latin typeface="Andale Mono" pitchFamily="49" charset="0"/>
              </a:rPr>
              <a:t>      }</a:t>
            </a:r>
          </a:p>
          <a:p>
            <a:r>
              <a:rPr lang="it-IT" dirty="0" smtClean="0">
                <a:solidFill>
                  <a:schemeClr val="bg1"/>
                </a:solidFill>
                <a:latin typeface="Andale Mono" pitchFamily="49" charset="0"/>
              </a:rPr>
              <a:t>}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Configuriamo</a:t>
            </a:r>
            <a:r>
              <a:rPr lang="en-US" dirty="0" smtClean="0"/>
              <a:t> apache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28736"/>
            <a:ext cx="8229600" cy="4757758"/>
          </a:xfrm>
        </p:spPr>
        <p:txBody>
          <a:bodyPr anchor="t">
            <a:norm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Configuriamo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mod_wsgi</a:t>
            </a:r>
            <a:r>
              <a:rPr lang="en-US" dirty="0" smtClean="0">
                <a:solidFill>
                  <a:schemeClr val="bg1"/>
                </a:solidFill>
              </a:rPr>
              <a:t> per </a:t>
            </a:r>
            <a:r>
              <a:rPr lang="en-US" dirty="0" err="1" smtClean="0">
                <a:solidFill>
                  <a:schemeClr val="bg1"/>
                </a:solidFill>
              </a:rPr>
              <a:t>eseguire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il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servizio</a:t>
            </a:r>
            <a:r>
              <a:rPr lang="en-US" dirty="0" smtClean="0">
                <a:solidFill>
                  <a:schemeClr val="bg1"/>
                </a:solidFill>
              </a:rPr>
              <a:t>: </a:t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 smtClean="0">
                <a:solidFill>
                  <a:schemeClr val="bg1"/>
                </a:solidFill>
              </a:rPr>
              <a:t>in /etc/apache2/sites-enabled/000-default </a:t>
            </a:r>
            <a:r>
              <a:rPr lang="en-US" dirty="0" err="1" smtClean="0">
                <a:solidFill>
                  <a:schemeClr val="bg1"/>
                </a:solidFill>
              </a:rPr>
              <a:t>aggiungiamo</a:t>
            </a:r>
            <a:r>
              <a:rPr lang="en-US" dirty="0" smtClean="0">
                <a:solidFill>
                  <a:schemeClr val="bg1"/>
                </a:solidFill>
              </a:rPr>
              <a:t> le </a:t>
            </a:r>
            <a:r>
              <a:rPr lang="en-US" dirty="0" err="1" smtClean="0">
                <a:solidFill>
                  <a:schemeClr val="bg1"/>
                </a:solidFill>
              </a:rPr>
              <a:t>seguenti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righe</a:t>
            </a:r>
            <a:r>
              <a:rPr lang="en-US" dirty="0" smtClean="0">
                <a:solidFill>
                  <a:schemeClr val="bg1"/>
                </a:solidFill>
              </a:rPr>
              <a:t>: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endParaRPr lang="en-US" dirty="0" smtClean="0">
              <a:solidFill>
                <a:schemeClr val="bg1"/>
              </a:solidFill>
            </a:endParaRPr>
          </a:p>
          <a:p>
            <a:pPr>
              <a:buNone/>
            </a:pPr>
            <a:endParaRPr lang="en-US" dirty="0" smtClean="0">
              <a:solidFill>
                <a:schemeClr val="bg1"/>
              </a:solidFill>
            </a:endParaRPr>
          </a:p>
          <a:p>
            <a:pPr>
              <a:buNone/>
            </a:pPr>
            <a:endParaRPr lang="en-US" dirty="0" smtClean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14282" y="3898005"/>
            <a:ext cx="8798846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 err="1" smtClean="0">
                <a:solidFill>
                  <a:schemeClr val="bg1"/>
                </a:solidFill>
                <a:latin typeface="Andale Mono" pitchFamily="49" charset="0"/>
              </a:rPr>
              <a:t>WSGI_scriptAlias</a:t>
            </a:r>
            <a:r>
              <a:rPr lang="it-IT" dirty="0" smtClean="0">
                <a:solidFill>
                  <a:schemeClr val="bg1"/>
                </a:solidFill>
                <a:latin typeface="Andale Mono" pitchFamily="49" charset="0"/>
              </a:rPr>
              <a:t> /</a:t>
            </a:r>
            <a:r>
              <a:rPr lang="it-IT" dirty="0" err="1" smtClean="0">
                <a:solidFill>
                  <a:schemeClr val="bg1"/>
                </a:solidFill>
                <a:latin typeface="Andale Mono" pitchFamily="49" charset="0"/>
              </a:rPr>
              <a:t>sos</a:t>
            </a:r>
            <a:r>
              <a:rPr lang="it-IT" dirty="0" smtClean="0">
                <a:solidFill>
                  <a:schemeClr val="bg1"/>
                </a:solidFill>
                <a:latin typeface="Andale Mono" pitchFamily="49" charset="0"/>
              </a:rPr>
              <a:t>/srv1 /</a:t>
            </a:r>
            <a:r>
              <a:rPr lang="it-IT" dirty="0" err="1" smtClean="0">
                <a:solidFill>
                  <a:schemeClr val="bg1"/>
                </a:solidFill>
                <a:latin typeface="Andale Mono" pitchFamily="49" charset="0"/>
              </a:rPr>
              <a:t>usr</a:t>
            </a:r>
            <a:r>
              <a:rPr lang="it-IT" dirty="0" smtClean="0">
                <a:solidFill>
                  <a:schemeClr val="bg1"/>
                </a:solidFill>
                <a:latin typeface="Andale Mono" pitchFamily="49" charset="0"/>
              </a:rPr>
              <a:t>/</a:t>
            </a:r>
            <a:r>
              <a:rPr lang="it-IT" dirty="0" err="1" smtClean="0">
                <a:solidFill>
                  <a:schemeClr val="bg1"/>
                </a:solidFill>
                <a:latin typeface="Andale Mono" pitchFamily="49" charset="0"/>
              </a:rPr>
              <a:t>local</a:t>
            </a:r>
            <a:r>
              <a:rPr lang="it-IT" dirty="0" smtClean="0">
                <a:solidFill>
                  <a:schemeClr val="bg1"/>
                </a:solidFill>
                <a:latin typeface="Andale Mono" pitchFamily="49" charset="0"/>
              </a:rPr>
              <a:t>/</a:t>
            </a:r>
            <a:r>
              <a:rPr lang="it-IT" dirty="0" err="1" smtClean="0">
                <a:solidFill>
                  <a:schemeClr val="bg1"/>
                </a:solidFill>
                <a:latin typeface="Andale Mono" pitchFamily="49" charset="0"/>
              </a:rPr>
              <a:t>sos</a:t>
            </a:r>
            <a:r>
              <a:rPr lang="it-IT" dirty="0" smtClean="0">
                <a:solidFill>
                  <a:schemeClr val="bg1"/>
                </a:solidFill>
                <a:latin typeface="Andale Mono" pitchFamily="49" charset="0"/>
              </a:rPr>
              <a:t>/servizio1/</a:t>
            </a:r>
            <a:r>
              <a:rPr lang="it-IT" dirty="0" err="1" smtClean="0">
                <a:solidFill>
                  <a:schemeClr val="bg1"/>
                </a:solidFill>
                <a:latin typeface="Andale Mono" pitchFamily="49" charset="0"/>
              </a:rPr>
              <a:t>sos.py</a:t>
            </a:r>
            <a:endParaRPr lang="it-IT" dirty="0" smtClean="0">
              <a:solidFill>
                <a:schemeClr val="bg1"/>
              </a:solidFill>
              <a:latin typeface="Andale Mono" pitchFamily="49" charset="0"/>
            </a:endParaRPr>
          </a:p>
          <a:p>
            <a:r>
              <a:rPr lang="it-IT" dirty="0" smtClean="0">
                <a:solidFill>
                  <a:schemeClr val="bg1"/>
                </a:solidFill>
                <a:latin typeface="Andale Mono" pitchFamily="49" charset="0"/>
              </a:rPr>
              <a:t>&lt;Directory "/</a:t>
            </a:r>
            <a:r>
              <a:rPr lang="it-IT" dirty="0" err="1" smtClean="0">
                <a:solidFill>
                  <a:schemeClr val="bg1"/>
                </a:solidFill>
                <a:latin typeface="Andale Mono" pitchFamily="49" charset="0"/>
              </a:rPr>
              <a:t>usr</a:t>
            </a:r>
            <a:r>
              <a:rPr lang="it-IT" dirty="0" smtClean="0">
                <a:solidFill>
                  <a:schemeClr val="bg1"/>
                </a:solidFill>
                <a:latin typeface="Andale Mono" pitchFamily="49" charset="0"/>
              </a:rPr>
              <a:t>/</a:t>
            </a:r>
            <a:r>
              <a:rPr lang="it-IT" dirty="0" err="1" smtClean="0">
                <a:solidFill>
                  <a:schemeClr val="bg1"/>
                </a:solidFill>
                <a:latin typeface="Andale Mono" pitchFamily="49" charset="0"/>
              </a:rPr>
              <a:t>local</a:t>
            </a:r>
            <a:r>
              <a:rPr lang="it-IT" dirty="0" smtClean="0">
                <a:solidFill>
                  <a:schemeClr val="bg1"/>
                </a:solidFill>
                <a:latin typeface="Andale Mono" pitchFamily="49" charset="0"/>
              </a:rPr>
              <a:t>/</a:t>
            </a:r>
            <a:r>
              <a:rPr lang="it-IT" dirty="0" err="1" smtClean="0">
                <a:solidFill>
                  <a:schemeClr val="bg1"/>
                </a:solidFill>
                <a:latin typeface="Andale Mono" pitchFamily="49" charset="0"/>
              </a:rPr>
              <a:t>sos</a:t>
            </a:r>
            <a:r>
              <a:rPr lang="it-IT" dirty="0" smtClean="0">
                <a:solidFill>
                  <a:schemeClr val="bg1"/>
                </a:solidFill>
                <a:latin typeface="Andale Mono" pitchFamily="49" charset="0"/>
              </a:rPr>
              <a:t>/servizio1"&gt;</a:t>
            </a:r>
          </a:p>
          <a:p>
            <a:r>
              <a:rPr lang="it-IT" dirty="0" smtClean="0">
                <a:solidFill>
                  <a:schemeClr val="bg1"/>
                </a:solidFill>
                <a:latin typeface="Andale Mono" pitchFamily="49" charset="0"/>
              </a:rPr>
              <a:t>	</a:t>
            </a:r>
            <a:r>
              <a:rPr lang="it-IT" dirty="0" err="1" smtClean="0">
                <a:solidFill>
                  <a:schemeClr val="bg1"/>
                </a:solidFill>
                <a:latin typeface="Andale Mono" pitchFamily="49" charset="0"/>
              </a:rPr>
              <a:t>AllowOverride</a:t>
            </a:r>
            <a:r>
              <a:rPr lang="it-IT" dirty="0" smtClean="0">
                <a:solidFill>
                  <a:schemeClr val="bg1"/>
                </a:solidFill>
                <a:latin typeface="Andale Mono" pitchFamily="49" charset="0"/>
              </a:rPr>
              <a:t> None</a:t>
            </a:r>
          </a:p>
          <a:p>
            <a:r>
              <a:rPr lang="it-IT" dirty="0" smtClean="0">
                <a:solidFill>
                  <a:schemeClr val="bg1"/>
                </a:solidFill>
                <a:latin typeface="Andale Mono" pitchFamily="49" charset="0"/>
              </a:rPr>
              <a:t>	</a:t>
            </a:r>
            <a:r>
              <a:rPr lang="it-IT" dirty="0" err="1" smtClean="0">
                <a:solidFill>
                  <a:schemeClr val="bg1"/>
                </a:solidFill>
                <a:latin typeface="Andale Mono" pitchFamily="49" charset="0"/>
              </a:rPr>
              <a:t>Options</a:t>
            </a:r>
            <a:r>
              <a:rPr lang="it-IT" dirty="0" smtClean="0">
                <a:solidFill>
                  <a:schemeClr val="bg1"/>
                </a:solidFill>
                <a:latin typeface="Andale Mono" pitchFamily="49" charset="0"/>
              </a:rPr>
              <a:t> None</a:t>
            </a:r>
          </a:p>
          <a:p>
            <a:r>
              <a:rPr lang="it-IT" dirty="0" smtClean="0">
                <a:solidFill>
                  <a:schemeClr val="bg1"/>
                </a:solidFill>
                <a:latin typeface="Andale Mono" pitchFamily="49" charset="0"/>
              </a:rPr>
              <a:t>	</a:t>
            </a:r>
            <a:r>
              <a:rPr lang="it-IT" dirty="0" err="1" smtClean="0">
                <a:solidFill>
                  <a:schemeClr val="bg1"/>
                </a:solidFill>
                <a:latin typeface="Andale Mono" pitchFamily="49" charset="0"/>
              </a:rPr>
              <a:t>Order</a:t>
            </a:r>
            <a:r>
              <a:rPr lang="it-IT" dirty="0" smtClean="0">
                <a:solidFill>
                  <a:schemeClr val="bg1"/>
                </a:solidFill>
                <a:latin typeface="Andale Mono" pitchFamily="49" charset="0"/>
              </a:rPr>
              <a:t> </a:t>
            </a:r>
            <a:r>
              <a:rPr lang="it-IT" dirty="0" err="1" smtClean="0">
                <a:solidFill>
                  <a:schemeClr val="bg1"/>
                </a:solidFill>
                <a:latin typeface="Andale Mono" pitchFamily="49" charset="0"/>
              </a:rPr>
              <a:t>deny</a:t>
            </a:r>
            <a:r>
              <a:rPr lang="it-IT" dirty="0" smtClean="0">
                <a:solidFill>
                  <a:schemeClr val="bg1"/>
                </a:solidFill>
                <a:latin typeface="Andale Mono" pitchFamily="49" charset="0"/>
              </a:rPr>
              <a:t>,</a:t>
            </a:r>
            <a:r>
              <a:rPr lang="it-IT" dirty="0" err="1" smtClean="0">
                <a:solidFill>
                  <a:schemeClr val="bg1"/>
                </a:solidFill>
                <a:latin typeface="Andale Mono" pitchFamily="49" charset="0"/>
              </a:rPr>
              <a:t>allow</a:t>
            </a:r>
            <a:endParaRPr lang="it-IT" dirty="0" smtClean="0">
              <a:solidFill>
                <a:schemeClr val="bg1"/>
              </a:solidFill>
              <a:latin typeface="Andale Mono" pitchFamily="49" charset="0"/>
            </a:endParaRPr>
          </a:p>
          <a:p>
            <a:r>
              <a:rPr lang="it-IT" dirty="0" smtClean="0">
                <a:solidFill>
                  <a:schemeClr val="bg1"/>
                </a:solidFill>
                <a:latin typeface="Andale Mono" pitchFamily="49" charset="0"/>
              </a:rPr>
              <a:t>	</a:t>
            </a:r>
            <a:r>
              <a:rPr lang="it-IT" dirty="0" err="1" smtClean="0">
                <a:solidFill>
                  <a:schemeClr val="bg1"/>
                </a:solidFill>
                <a:latin typeface="Andale Mono" pitchFamily="49" charset="0"/>
              </a:rPr>
              <a:t>Allow</a:t>
            </a:r>
            <a:r>
              <a:rPr lang="it-IT" dirty="0" smtClean="0">
                <a:solidFill>
                  <a:schemeClr val="bg1"/>
                </a:solidFill>
                <a:latin typeface="Andale Mono" pitchFamily="49" charset="0"/>
              </a:rPr>
              <a:t> </a:t>
            </a:r>
            <a:r>
              <a:rPr lang="it-IT" dirty="0" err="1" smtClean="0">
                <a:solidFill>
                  <a:schemeClr val="bg1"/>
                </a:solidFill>
                <a:latin typeface="Andale Mono" pitchFamily="49" charset="0"/>
              </a:rPr>
              <a:t>from</a:t>
            </a:r>
            <a:r>
              <a:rPr lang="it-IT" dirty="0" smtClean="0">
                <a:solidFill>
                  <a:schemeClr val="bg1"/>
                </a:solidFill>
                <a:latin typeface="Andale Mono" pitchFamily="49" charset="0"/>
              </a:rPr>
              <a:t> </a:t>
            </a:r>
            <a:r>
              <a:rPr lang="it-IT" dirty="0" err="1" smtClean="0">
                <a:solidFill>
                  <a:schemeClr val="bg1"/>
                </a:solidFill>
                <a:latin typeface="Andale Mono" pitchFamily="49" charset="0"/>
              </a:rPr>
              <a:t>all</a:t>
            </a:r>
            <a:endParaRPr lang="it-IT" dirty="0" smtClean="0">
              <a:solidFill>
                <a:schemeClr val="bg1"/>
              </a:solidFill>
              <a:latin typeface="Andale Mono" pitchFamily="49" charset="0"/>
            </a:endParaRPr>
          </a:p>
          <a:p>
            <a:r>
              <a:rPr lang="it-IT" dirty="0" smtClean="0">
                <a:solidFill>
                  <a:schemeClr val="bg1"/>
                </a:solidFill>
                <a:latin typeface="Andale Mono" pitchFamily="49" charset="0"/>
              </a:rPr>
              <a:t>&lt;/Directory&gt;</a:t>
            </a:r>
            <a:endParaRPr lang="it-IT" dirty="0">
              <a:solidFill>
                <a:schemeClr val="bg1"/>
              </a:solidFill>
              <a:latin typeface="Andale Mono" pitchFamily="49" charset="0"/>
            </a:endParaRPr>
          </a:p>
        </p:txBody>
      </p:sp>
      <p:pic>
        <p:nvPicPr>
          <p:cNvPr id="7" name="Picture 6" descr="Internet-html-ico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48278" y="4384001"/>
            <a:ext cx="2438400" cy="2438400"/>
          </a:xfrm>
          <a:prstGeom prst="rect">
            <a:avLst/>
          </a:prstGeom>
        </p:spPr>
      </p:pic>
      <p:pic>
        <p:nvPicPr>
          <p:cNvPr id="8" name="Content Placeholder 4" descr="configure-icon.png"/>
          <p:cNvPicPr>
            <a:picLocks noChangeAspect="1"/>
          </p:cNvPicPr>
          <p:nvPr/>
        </p:nvPicPr>
        <p:blipFill>
          <a:blip r:embed="rId3" cstate="screen"/>
          <a:stretch>
            <a:fillRect/>
          </a:stretch>
        </p:blipFill>
        <p:spPr>
          <a:xfrm>
            <a:off x="7124720" y="4960259"/>
            <a:ext cx="1009640" cy="10096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Configuriamo</a:t>
            </a:r>
            <a:r>
              <a:rPr lang="en-US" dirty="0" smtClean="0"/>
              <a:t> apache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28736"/>
            <a:ext cx="8229600" cy="4757758"/>
          </a:xfrm>
        </p:spPr>
        <p:txBody>
          <a:bodyPr anchor="t">
            <a:normAutofit/>
          </a:bodyPr>
          <a:lstStyle/>
          <a:p>
            <a:pPr>
              <a:buNone/>
            </a:pPr>
            <a:r>
              <a:rPr lang="en-US" sz="3600" dirty="0" smtClean="0">
                <a:solidFill>
                  <a:schemeClr val="bg1"/>
                </a:solidFill>
              </a:rPr>
              <a:t>&gt; # </a:t>
            </a:r>
            <a:r>
              <a:rPr lang="en-US" sz="3600" dirty="0" err="1" smtClean="0">
                <a:solidFill>
                  <a:srgbClr val="FF0000"/>
                </a:solidFill>
              </a:rPr>
              <a:t>Definiamo</a:t>
            </a:r>
            <a:r>
              <a:rPr lang="en-US" sz="3600" dirty="0" smtClean="0">
                <a:solidFill>
                  <a:srgbClr val="FF0000"/>
                </a:solidFill>
              </a:rPr>
              <a:t> </a:t>
            </a:r>
            <a:r>
              <a:rPr lang="en-US" sz="3600" dirty="0" err="1" smtClean="0">
                <a:solidFill>
                  <a:srgbClr val="FF0000"/>
                </a:solidFill>
              </a:rPr>
              <a:t>il</a:t>
            </a:r>
            <a:r>
              <a:rPr lang="en-US" sz="3600" dirty="0" smtClean="0">
                <a:solidFill>
                  <a:srgbClr val="FF0000"/>
                </a:solidFill>
              </a:rPr>
              <a:t> </a:t>
            </a:r>
            <a:r>
              <a:rPr lang="en-US" sz="3600" dirty="0" err="1" smtClean="0">
                <a:solidFill>
                  <a:srgbClr val="FF0000"/>
                </a:solidFill>
              </a:rPr>
              <a:t>proprietatrio</a:t>
            </a:r>
            <a:r>
              <a:rPr lang="en-US" sz="3600" dirty="0" smtClean="0">
                <a:solidFill>
                  <a:srgbClr val="FF0000"/>
                </a:solidFill>
              </a:rPr>
              <a:t> e </a:t>
            </a:r>
            <a:r>
              <a:rPr lang="en-US" sz="3600" dirty="0" err="1" smtClean="0">
                <a:solidFill>
                  <a:srgbClr val="FF0000"/>
                </a:solidFill>
              </a:rPr>
              <a:t>i</a:t>
            </a:r>
            <a:r>
              <a:rPr lang="en-US" sz="3600" dirty="0" smtClean="0">
                <a:solidFill>
                  <a:srgbClr val="FF0000"/>
                </a:solidFill>
              </a:rPr>
              <a:t> </a:t>
            </a:r>
            <a:r>
              <a:rPr lang="en-US" sz="3600" dirty="0" err="1" smtClean="0">
                <a:solidFill>
                  <a:srgbClr val="FF0000"/>
                </a:solidFill>
              </a:rPr>
              <a:t>permessi</a:t>
            </a:r>
            <a:endParaRPr lang="it-IT" sz="3600" dirty="0" smtClean="0">
              <a:solidFill>
                <a:srgbClr val="FF0000"/>
              </a:solidFill>
            </a:endParaRPr>
          </a:p>
          <a:p>
            <a:pPr>
              <a:buNone/>
            </a:pPr>
            <a:r>
              <a:rPr lang="it-IT" sz="2800" dirty="0" smtClean="0">
                <a:solidFill>
                  <a:schemeClr val="bg1"/>
                </a:solidFill>
              </a:rPr>
              <a:t>&gt; </a:t>
            </a:r>
            <a:r>
              <a:rPr lang="it-IT" sz="2800" dirty="0" err="1" smtClean="0">
                <a:solidFill>
                  <a:schemeClr val="bg1"/>
                </a:solidFill>
              </a:rPr>
              <a:t>chown</a:t>
            </a:r>
            <a:r>
              <a:rPr lang="it-IT" sz="2800" dirty="0" smtClean="0">
                <a:solidFill>
                  <a:schemeClr val="bg1"/>
                </a:solidFill>
              </a:rPr>
              <a:t> www-data:</a:t>
            </a:r>
            <a:r>
              <a:rPr lang="it-IT" sz="2800" dirty="0" err="1" smtClean="0">
                <a:solidFill>
                  <a:schemeClr val="bg1"/>
                </a:solidFill>
              </a:rPr>
              <a:t>www-data</a:t>
            </a:r>
            <a:r>
              <a:rPr lang="it-IT" sz="2800" dirty="0" smtClean="0">
                <a:solidFill>
                  <a:schemeClr val="bg1"/>
                </a:solidFill>
              </a:rPr>
              <a:t> </a:t>
            </a:r>
            <a:r>
              <a:rPr lang="it-IT" sz="2800" dirty="0" err="1" smtClean="0">
                <a:solidFill>
                  <a:schemeClr val="bg1"/>
                </a:solidFill>
              </a:rPr>
              <a:t>–R</a:t>
            </a:r>
            <a:r>
              <a:rPr lang="it-IT" sz="2800" dirty="0" smtClean="0">
                <a:solidFill>
                  <a:schemeClr val="bg1"/>
                </a:solidFill>
              </a:rPr>
              <a:t> /</a:t>
            </a:r>
            <a:r>
              <a:rPr lang="it-IT" sz="2800" dirty="0" err="1" smtClean="0">
                <a:solidFill>
                  <a:schemeClr val="bg1"/>
                </a:solidFill>
              </a:rPr>
              <a:t>user</a:t>
            </a:r>
            <a:r>
              <a:rPr lang="it-IT" sz="2800" dirty="0" smtClean="0">
                <a:solidFill>
                  <a:schemeClr val="bg1"/>
                </a:solidFill>
              </a:rPr>
              <a:t>/</a:t>
            </a:r>
            <a:r>
              <a:rPr lang="it-IT" sz="2800" dirty="0" err="1" smtClean="0">
                <a:solidFill>
                  <a:schemeClr val="bg1"/>
                </a:solidFill>
              </a:rPr>
              <a:t>local</a:t>
            </a:r>
            <a:r>
              <a:rPr lang="it-IT" sz="2800" dirty="0" smtClean="0">
                <a:solidFill>
                  <a:schemeClr val="bg1"/>
                </a:solidFill>
              </a:rPr>
              <a:t>/</a:t>
            </a:r>
            <a:r>
              <a:rPr lang="it-IT" sz="2800" dirty="0" err="1" smtClean="0">
                <a:solidFill>
                  <a:schemeClr val="bg1"/>
                </a:solidFill>
              </a:rPr>
              <a:t>sos</a:t>
            </a:r>
            <a:endParaRPr lang="it-IT" sz="2800" dirty="0" smtClean="0">
              <a:solidFill>
                <a:schemeClr val="bg1"/>
              </a:solidFill>
            </a:endParaRPr>
          </a:p>
          <a:p>
            <a:pPr>
              <a:buNone/>
            </a:pPr>
            <a:r>
              <a:rPr lang="it-IT" sz="3600" dirty="0" smtClean="0">
                <a:solidFill>
                  <a:schemeClr val="bg1"/>
                </a:solidFill>
              </a:rPr>
              <a:t>&gt; sudo 755 </a:t>
            </a:r>
            <a:r>
              <a:rPr lang="it-IT" sz="3600" dirty="0" err="1" smtClean="0">
                <a:solidFill>
                  <a:schemeClr val="bg1"/>
                </a:solidFill>
              </a:rPr>
              <a:t>–R</a:t>
            </a:r>
            <a:r>
              <a:rPr lang="it-IT" sz="3600" dirty="0" smtClean="0">
                <a:solidFill>
                  <a:schemeClr val="bg1"/>
                </a:solidFill>
              </a:rPr>
              <a:t> /</a:t>
            </a:r>
            <a:r>
              <a:rPr lang="it-IT" sz="3600" dirty="0" err="1" smtClean="0">
                <a:solidFill>
                  <a:schemeClr val="bg1"/>
                </a:solidFill>
              </a:rPr>
              <a:t>usr</a:t>
            </a:r>
            <a:r>
              <a:rPr lang="it-IT" sz="3600" dirty="0" smtClean="0">
                <a:solidFill>
                  <a:schemeClr val="bg1"/>
                </a:solidFill>
              </a:rPr>
              <a:t>/</a:t>
            </a:r>
            <a:r>
              <a:rPr lang="it-IT" sz="3600" dirty="0" err="1" smtClean="0">
                <a:solidFill>
                  <a:schemeClr val="bg1"/>
                </a:solidFill>
              </a:rPr>
              <a:t>local</a:t>
            </a:r>
            <a:r>
              <a:rPr lang="it-IT" sz="3600" dirty="0" smtClean="0">
                <a:solidFill>
                  <a:schemeClr val="bg1"/>
                </a:solidFill>
              </a:rPr>
              <a:t>/</a:t>
            </a:r>
            <a:r>
              <a:rPr lang="it-IT" sz="3600" dirty="0" err="1" smtClean="0">
                <a:solidFill>
                  <a:schemeClr val="bg1"/>
                </a:solidFill>
              </a:rPr>
              <a:t>sos</a:t>
            </a:r>
            <a:endParaRPr lang="it-IT" sz="3600" dirty="0" smtClean="0">
              <a:solidFill>
                <a:schemeClr val="bg1"/>
              </a:solidFill>
            </a:endParaRPr>
          </a:p>
          <a:p>
            <a:pPr>
              <a:buNone/>
            </a:pPr>
            <a:endParaRPr lang="en-US" sz="3600" dirty="0" smtClean="0">
              <a:solidFill>
                <a:schemeClr val="bg1"/>
              </a:solidFill>
            </a:endParaRPr>
          </a:p>
          <a:p>
            <a:pPr>
              <a:buNone/>
            </a:pPr>
            <a:r>
              <a:rPr lang="en-US" sz="3600" dirty="0" smtClean="0">
                <a:solidFill>
                  <a:schemeClr val="bg1"/>
                </a:solidFill>
              </a:rPr>
              <a:t>&gt; # </a:t>
            </a:r>
            <a:r>
              <a:rPr lang="en-US" sz="3600" dirty="0" err="1" smtClean="0">
                <a:solidFill>
                  <a:srgbClr val="FF0000"/>
                </a:solidFill>
              </a:rPr>
              <a:t>Riavviamo</a:t>
            </a:r>
            <a:r>
              <a:rPr lang="en-US" sz="3600" dirty="0" smtClean="0">
                <a:solidFill>
                  <a:srgbClr val="FF0000"/>
                </a:solidFill>
              </a:rPr>
              <a:t> Apache</a:t>
            </a:r>
          </a:p>
          <a:p>
            <a:pPr>
              <a:buNone/>
            </a:pPr>
            <a:r>
              <a:rPr lang="it-IT" sz="3600" dirty="0" smtClean="0">
                <a:solidFill>
                  <a:schemeClr val="bg1"/>
                </a:solidFill>
              </a:rPr>
              <a:t>&gt; sudo /</a:t>
            </a:r>
            <a:r>
              <a:rPr lang="it-IT" sz="3600" dirty="0" err="1" smtClean="0">
                <a:solidFill>
                  <a:schemeClr val="bg1"/>
                </a:solidFill>
              </a:rPr>
              <a:t>etc</a:t>
            </a:r>
            <a:r>
              <a:rPr lang="it-IT" sz="3600" dirty="0" smtClean="0">
                <a:solidFill>
                  <a:schemeClr val="bg1"/>
                </a:solidFill>
              </a:rPr>
              <a:t>/</a:t>
            </a:r>
            <a:r>
              <a:rPr lang="it-IT" sz="3600" dirty="0" err="1" smtClean="0">
                <a:solidFill>
                  <a:schemeClr val="bg1"/>
                </a:solidFill>
              </a:rPr>
              <a:t>init.d</a:t>
            </a:r>
            <a:r>
              <a:rPr lang="it-IT" sz="3600" dirty="0" smtClean="0">
                <a:solidFill>
                  <a:schemeClr val="bg1"/>
                </a:solidFill>
              </a:rPr>
              <a:t>/apache </a:t>
            </a:r>
            <a:r>
              <a:rPr lang="it-IT" sz="3600" dirty="0" err="1" smtClean="0">
                <a:solidFill>
                  <a:schemeClr val="bg1"/>
                </a:solidFill>
              </a:rPr>
              <a:t>restart</a:t>
            </a:r>
            <a:endParaRPr lang="it-IT" sz="3600" dirty="0" smtClean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contenuto 1"/>
          <p:cNvSpPr>
            <a:spLocks noGrp="1"/>
          </p:cNvSpPr>
          <p:nvPr>
            <p:ph idx="1"/>
          </p:nvPr>
        </p:nvSpPr>
        <p:spPr>
          <a:xfrm>
            <a:off x="0" y="1071546"/>
            <a:ext cx="9144000" cy="4911741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http://localhost/testClient/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Verifica</a:t>
            </a:r>
            <a:r>
              <a:rPr lang="en-US" dirty="0" smtClean="0"/>
              <a:t> del </a:t>
            </a:r>
            <a:r>
              <a:rPr lang="en-US" dirty="0" err="1" smtClean="0"/>
              <a:t>servizio</a:t>
            </a:r>
            <a:endParaRPr lang="en-US" dirty="0"/>
          </a:p>
        </p:txBody>
      </p:sp>
      <p:pic>
        <p:nvPicPr>
          <p:cNvPr id="4" name="Immagine 3" descr="15-getCapabilities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928802"/>
            <a:ext cx="9144000" cy="4151483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egnaposto contenuto 3" descr="15-getCapabilities-resp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526462" y="1214438"/>
            <a:ext cx="6091075" cy="4911725"/>
          </a:xfrm>
        </p:spPr>
      </p:pic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 </a:t>
            </a:r>
            <a:r>
              <a:rPr lang="en-US" dirty="0" err="1" smtClean="0"/>
              <a:t>risposta</a:t>
            </a:r>
            <a:endParaRPr lang="en-US" dirty="0"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0" y="0"/>
            <a:ext cx="9144000" cy="4000504"/>
          </a:xfrm>
          <a:prstGeom prst="roundRect">
            <a:avLst>
              <a:gd name="adj" fmla="val 5608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0" y="2786058"/>
            <a:ext cx="9144000" cy="4019358"/>
          </a:xfrm>
          <a:prstGeom prst="roundRect">
            <a:avLst>
              <a:gd name="adj" fmla="val 5608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428596" y="357166"/>
            <a:ext cx="8358246" cy="4643470"/>
          </a:xfrm>
          <a:prstGeom prst="roundRect">
            <a:avLst>
              <a:gd name="adj" fmla="val 5608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3568" y="462470"/>
            <a:ext cx="7854533" cy="4395289"/>
          </a:xfrm>
        </p:spPr>
        <p:txBody>
          <a:bodyPr anchor="ctr">
            <a:noAutofit/>
          </a:bodyPr>
          <a:lstStyle/>
          <a:p>
            <a:r>
              <a:rPr lang="en-US" sz="6000" b="1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empus Sans ITC" pitchFamily="82" charset="0"/>
              </a:rPr>
              <a:t>Usiamo</a:t>
            </a:r>
            <a:r>
              <a:rPr lang="en-US" sz="6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empus Sans ITC" pitchFamily="82" charset="0"/>
              </a:rPr>
              <a:t> </a:t>
            </a:r>
            <a:r>
              <a:rPr lang="en-US" sz="6000" b="1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empus Sans ITC" pitchFamily="82" charset="0"/>
              </a:rPr>
              <a:t>il</a:t>
            </a:r>
            <a:r>
              <a:rPr lang="en-US" sz="6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empus Sans ITC" pitchFamily="82" charset="0"/>
              </a:rPr>
              <a:t> </a:t>
            </a:r>
            <a:r>
              <a:rPr lang="en-US" sz="6000" b="1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empus Sans ITC" pitchFamily="82" charset="0"/>
              </a:rPr>
              <a:t>servizio</a:t>
            </a:r>
            <a:endParaRPr lang="en-US" sz="6000" b="1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empus Sans ITC" pitchFamily="82" charset="0"/>
            </a:endParaRPr>
          </a:p>
        </p:txBody>
      </p:sp>
      <p:pic>
        <p:nvPicPr>
          <p:cNvPr id="10" name="Picture 6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5818688" y="5286388"/>
            <a:ext cx="2968154" cy="1412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" name="Picture 10" descr="logo_SUPSI_60mm_ITA.gif"/>
          <p:cNvPicPr>
            <a:picLocks noChangeAspect="1"/>
          </p:cNvPicPr>
          <p:nvPr/>
        </p:nvPicPr>
        <p:blipFill>
          <a:blip r:embed="rId4" cstate="screen"/>
          <a:stretch>
            <a:fillRect/>
          </a:stretch>
        </p:blipFill>
        <p:spPr>
          <a:xfrm>
            <a:off x="194056" y="5447186"/>
            <a:ext cx="2433728" cy="103766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RegisterSensor</a:t>
            </a:r>
            <a:r>
              <a:rPr lang="it-IT" dirty="0" smtClean="0"/>
              <a:t>: richiesta</a:t>
            </a:r>
            <a:endParaRPr lang="it-I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it-IT" dirty="0" smtClean="0">
                <a:solidFill>
                  <a:schemeClr val="bg1"/>
                </a:solidFill>
              </a:rPr>
              <a:t>Funziona solo con il metodo POST</a:t>
            </a:r>
          </a:p>
        </p:txBody>
      </p:sp>
      <p:sp>
        <p:nvSpPr>
          <p:cNvPr id="7" name="Rectangle 3"/>
          <p:cNvSpPr/>
          <p:nvPr/>
        </p:nvSpPr>
        <p:spPr>
          <a:xfrm>
            <a:off x="285720" y="2072240"/>
            <a:ext cx="8572560" cy="3785652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itchFamily="34" charset="0"/>
              </a:rPr>
              <a:t>&lt;</a:t>
            </a:r>
            <a:r>
              <a:rPr kumimoji="0" lang="it-IT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</a:rPr>
              <a:t>sos</a:t>
            </a:r>
            <a:r>
              <a:rPr kumimoji="0" lang="it-IT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</a:rPr>
              <a:t>:</a:t>
            </a:r>
            <a:r>
              <a:rPr kumimoji="0" lang="it-IT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</a:rPr>
              <a:t>RegisterSensor</a:t>
            </a:r>
            <a:r>
              <a:rPr kumimoji="0" lang="it-IT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itchFamily="34" charset="0"/>
              </a:rPr>
              <a:t> </a:t>
            </a:r>
            <a:r>
              <a:rPr kumimoji="0" lang="it-IT" sz="20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</a:rPr>
              <a:t>xsi</a:t>
            </a:r>
            <a:r>
              <a:rPr kumimoji="0" lang="it-IT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</a:rPr>
              <a:t>:</a:t>
            </a:r>
            <a:r>
              <a:rPr kumimoji="0" lang="it-IT" sz="20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</a:rPr>
              <a:t>schemaLocation=</a:t>
            </a:r>
            <a:r>
              <a:rPr kumimoji="0" lang="it-IT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</a:rPr>
              <a:t>"</a:t>
            </a:r>
            <a:r>
              <a:rPr kumimoji="0" lang="it-IT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2F75FF"/>
                </a:solidFill>
                <a:effectLst/>
                <a:uLnTx/>
                <a:uFillTx/>
                <a:latin typeface="Calibri" pitchFamily="34" charset="0"/>
              </a:rPr>
              <a:t>http://schemas.opengis.net/sos/1.0.0/sosAll.xsd</a:t>
            </a:r>
            <a:r>
              <a:rPr kumimoji="0" lang="it-IT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</a:rPr>
              <a:t>" </a:t>
            </a:r>
            <a:r>
              <a:rPr kumimoji="0" lang="it-IT" sz="20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</a:rPr>
              <a:t>service=</a:t>
            </a:r>
            <a:r>
              <a:rPr kumimoji="0" lang="it-IT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</a:rPr>
              <a:t>"</a:t>
            </a:r>
            <a:r>
              <a:rPr kumimoji="0" lang="it-IT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2F75FF"/>
                </a:solidFill>
                <a:effectLst/>
                <a:uLnTx/>
                <a:uFillTx/>
                <a:latin typeface="Calibri" pitchFamily="34" charset="0"/>
              </a:rPr>
              <a:t>SOS</a:t>
            </a:r>
            <a:r>
              <a:rPr kumimoji="0" lang="it-IT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</a:rPr>
              <a:t>“ </a:t>
            </a:r>
            <a:r>
              <a:rPr kumimoji="0" lang="it-IT" sz="20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</a:rPr>
              <a:t>version=</a:t>
            </a:r>
            <a:r>
              <a:rPr kumimoji="0" lang="it-IT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</a:rPr>
              <a:t>“</a:t>
            </a:r>
            <a:r>
              <a:rPr kumimoji="0" lang="it-IT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2F75FF"/>
                </a:solidFill>
                <a:effectLst/>
                <a:uLnTx/>
                <a:uFillTx/>
                <a:latin typeface="Calibri" pitchFamily="34" charset="0"/>
              </a:rPr>
              <a:t>1.0.0</a:t>
            </a:r>
            <a:r>
              <a:rPr kumimoji="0" lang="it-IT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</a:rPr>
              <a:t>”&gt;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</a:rPr>
              <a:t>	&lt;</a:t>
            </a:r>
            <a:r>
              <a:rPr kumimoji="0" lang="it-IT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</a:rPr>
              <a:t>SensorDescription</a:t>
            </a:r>
            <a:r>
              <a:rPr kumimoji="0" lang="it-IT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</a:rPr>
              <a:t>&gt; </a:t>
            </a:r>
            <a:r>
              <a:rPr kumimoji="0" lang="it-IT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itchFamily="34" charset="0"/>
              </a:rPr>
              <a:t>&lt;!</a:t>
            </a:r>
            <a:r>
              <a:rPr kumimoji="0" lang="it-IT" sz="20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itchFamily="34" charset="0"/>
              </a:rPr>
              <a:t>--</a:t>
            </a:r>
            <a:r>
              <a:rPr kumimoji="0" lang="it-IT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itchFamily="34" charset="0"/>
              </a:rPr>
              <a:t> è il </a:t>
            </a:r>
            <a:r>
              <a:rPr kumimoji="0" lang="it-IT" sz="20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itchFamily="34" charset="0"/>
              </a:rPr>
              <a:t>SensorML</a:t>
            </a:r>
            <a:r>
              <a:rPr kumimoji="0" lang="it-IT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itchFamily="34" charset="0"/>
              </a:rPr>
              <a:t> che descrive il sensore </a:t>
            </a:r>
            <a:r>
              <a:rPr kumimoji="0" lang="it-IT" sz="20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itchFamily="34" charset="0"/>
              </a:rPr>
              <a:t>--</a:t>
            </a:r>
            <a:r>
              <a:rPr kumimoji="0" lang="it-IT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itchFamily="34" charset="0"/>
              </a:rPr>
              <a:t>&gt;</a:t>
            </a:r>
            <a:endParaRPr kumimoji="0" lang="it-IT" sz="20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itchFamily="34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</a:rPr>
              <a:t>		&lt;</a:t>
            </a:r>
            <a:r>
              <a:rPr kumimoji="0" lang="it-IT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</a:rPr>
              <a:t>System</a:t>
            </a:r>
            <a:r>
              <a:rPr kumimoji="0" lang="it-IT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</a:rPr>
              <a:t>&gt; …. &lt;/</a:t>
            </a:r>
            <a:r>
              <a:rPr kumimoji="0" lang="it-IT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</a:rPr>
              <a:t>System</a:t>
            </a:r>
            <a:r>
              <a:rPr kumimoji="0" lang="it-IT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</a:rPr>
              <a:t>&gt;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</a:rPr>
              <a:t>	&lt;/</a:t>
            </a:r>
            <a:r>
              <a:rPr kumimoji="0" lang="it-IT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</a:rPr>
              <a:t>SensorDescription</a:t>
            </a:r>
            <a:r>
              <a:rPr kumimoji="0" lang="it-IT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</a:rPr>
              <a:t>&gt;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</a:rPr>
              <a:t>	&lt;</a:t>
            </a:r>
            <a:r>
              <a:rPr kumimoji="0" lang="it-IT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</a:rPr>
              <a:t>ObservationTemplate</a:t>
            </a:r>
            <a:r>
              <a:rPr kumimoji="0" lang="it-IT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</a:rPr>
              <a:t>&gt; </a:t>
            </a:r>
            <a:r>
              <a:rPr kumimoji="0" lang="it-IT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itchFamily="34" charset="0"/>
              </a:rPr>
              <a:t>&lt;!</a:t>
            </a:r>
            <a:r>
              <a:rPr kumimoji="0" lang="it-IT" sz="20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itchFamily="34" charset="0"/>
              </a:rPr>
              <a:t>--</a:t>
            </a:r>
            <a:r>
              <a:rPr kumimoji="0" lang="it-IT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itchFamily="34" charset="0"/>
              </a:rPr>
              <a:t> è </a:t>
            </a:r>
            <a:r>
              <a:rPr kumimoji="0" lang="it-IT" sz="20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itchFamily="34" charset="0"/>
              </a:rPr>
              <a:t>O&amp;M</a:t>
            </a:r>
            <a:r>
              <a:rPr kumimoji="0" lang="it-IT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itchFamily="34" charset="0"/>
              </a:rPr>
              <a:t> che descrive i dati rilevati </a:t>
            </a:r>
            <a:r>
              <a:rPr kumimoji="0" lang="it-IT" sz="20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itchFamily="34" charset="0"/>
              </a:rPr>
              <a:t>--</a:t>
            </a:r>
            <a:r>
              <a:rPr kumimoji="0" lang="it-IT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itchFamily="34" charset="0"/>
              </a:rPr>
              <a:t>&gt;</a:t>
            </a:r>
            <a:endParaRPr kumimoji="0" lang="it-IT" sz="20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itchFamily="34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</a:rPr>
              <a:t>		&lt;</a:t>
            </a:r>
            <a:r>
              <a:rPr kumimoji="0" lang="it-IT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</a:rPr>
              <a:t>om</a:t>
            </a:r>
            <a:r>
              <a:rPr kumimoji="0" lang="it-IT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</a:rPr>
              <a:t>:</a:t>
            </a:r>
            <a:r>
              <a:rPr kumimoji="0" lang="it-IT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</a:rPr>
              <a:t>Observation</a:t>
            </a:r>
            <a:r>
              <a:rPr kumimoji="0" lang="it-IT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</a:rPr>
              <a:t>&gt; …. &lt;/</a:t>
            </a:r>
            <a:r>
              <a:rPr kumimoji="0" lang="it-IT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</a:rPr>
              <a:t>om</a:t>
            </a:r>
            <a:r>
              <a:rPr kumimoji="0" lang="it-IT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</a:rPr>
              <a:t>:</a:t>
            </a:r>
            <a:r>
              <a:rPr kumimoji="0" lang="it-IT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</a:rPr>
              <a:t>Observation</a:t>
            </a:r>
            <a:r>
              <a:rPr kumimoji="0" lang="it-IT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</a:rPr>
              <a:t>&gt;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</a:rPr>
              <a:t>	&lt;/</a:t>
            </a:r>
            <a:r>
              <a:rPr kumimoji="0" lang="it-IT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</a:rPr>
              <a:t>ObservationTemplate</a:t>
            </a:r>
            <a:r>
              <a:rPr kumimoji="0" lang="it-IT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</a:rPr>
              <a:t>&gt;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</a:rPr>
              <a:t>&lt;/</a:t>
            </a:r>
            <a:r>
              <a:rPr kumimoji="0" lang="it-IT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</a:rPr>
              <a:t>sos</a:t>
            </a:r>
            <a:r>
              <a:rPr kumimoji="0" lang="it-IT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</a:rPr>
              <a:t>:</a:t>
            </a:r>
            <a:r>
              <a:rPr kumimoji="0" lang="it-IT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</a:rPr>
              <a:t>RegisterSensor</a:t>
            </a:r>
            <a:r>
              <a:rPr kumimoji="0" lang="it-IT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</a:rPr>
              <a:t>&gt;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0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itchFamily="34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RegisterSensor</a:t>
            </a:r>
            <a:r>
              <a:rPr lang="it-IT" dirty="0" smtClean="0"/>
              <a:t>: richiesta</a:t>
            </a:r>
            <a:endParaRPr lang="it-I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214818"/>
            <a:ext cx="8229600" cy="2428892"/>
          </a:xfrm>
        </p:spPr>
        <p:txBody>
          <a:bodyPr anchor="b">
            <a:normAutofit/>
          </a:bodyPr>
          <a:lstStyle/>
          <a:p>
            <a:r>
              <a:rPr lang="it-IT" sz="2800" dirty="0" smtClean="0">
                <a:solidFill>
                  <a:schemeClr val="bg1"/>
                </a:solidFill>
              </a:rPr>
              <a:t>Vedi schema:</a:t>
            </a:r>
          </a:p>
          <a:p>
            <a:pPr algn="ctr">
              <a:buNone/>
            </a:pPr>
            <a:r>
              <a:rPr lang="it-IT" sz="1800" dirty="0" smtClean="0">
                <a:solidFill>
                  <a:schemeClr val="bg1"/>
                </a:solidFill>
              </a:rPr>
              <a:t>http://www.liquid-technologies.com/</a:t>
            </a:r>
            <a:r>
              <a:rPr lang="it-IT" sz="1800" dirty="0" err="1" smtClean="0">
                <a:solidFill>
                  <a:schemeClr val="bg1"/>
                </a:solidFill>
              </a:rPr>
              <a:t>LibraryDocs</a:t>
            </a:r>
            <a:r>
              <a:rPr lang="it-IT" sz="1800" dirty="0" smtClean="0">
                <a:solidFill>
                  <a:schemeClr val="bg1"/>
                </a:solidFill>
              </a:rPr>
              <a:t>/</a:t>
            </a:r>
            <a:r>
              <a:rPr lang="it-IT" sz="1800" dirty="0" err="1" smtClean="0">
                <a:solidFill>
                  <a:schemeClr val="bg1"/>
                </a:solidFill>
              </a:rPr>
              <a:t>OpenGis</a:t>
            </a:r>
            <a:r>
              <a:rPr lang="it-IT" sz="1800" dirty="0" smtClean="0">
                <a:solidFill>
                  <a:schemeClr val="bg1"/>
                </a:solidFill>
              </a:rPr>
              <a:t>/</a:t>
            </a:r>
            <a:r>
              <a:rPr lang="it-IT" sz="1800" dirty="0" err="1" smtClean="0">
                <a:solidFill>
                  <a:schemeClr val="bg1"/>
                </a:solidFill>
              </a:rPr>
              <a:t>om</a:t>
            </a:r>
            <a:r>
              <a:rPr lang="it-IT" sz="1800" dirty="0" smtClean="0">
                <a:solidFill>
                  <a:schemeClr val="bg1"/>
                </a:solidFill>
              </a:rPr>
              <a:t>/1.0.0/</a:t>
            </a:r>
            <a:endParaRPr lang="it-IT" sz="2800" dirty="0">
              <a:solidFill>
                <a:schemeClr val="bg1"/>
              </a:solidFill>
            </a:endParaRPr>
          </a:p>
        </p:txBody>
      </p:sp>
      <p:sp>
        <p:nvSpPr>
          <p:cNvPr id="7" name="Rectangle 3"/>
          <p:cNvSpPr/>
          <p:nvPr/>
        </p:nvSpPr>
        <p:spPr>
          <a:xfrm>
            <a:off x="-32" y="1928802"/>
            <a:ext cx="7072362" cy="2862322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</a:rPr>
              <a:t>&lt;</a:t>
            </a:r>
            <a:r>
              <a:rPr kumimoji="0" lang="it-IT" sz="18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</a:rPr>
              <a:t>om</a:t>
            </a:r>
            <a:r>
              <a:rPr kumimoji="0" lang="it-IT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</a:rPr>
              <a:t>:</a:t>
            </a:r>
            <a:r>
              <a:rPr kumimoji="0" lang="it-IT" sz="18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</a:rPr>
              <a:t>Observation</a:t>
            </a:r>
            <a:r>
              <a:rPr kumimoji="0" lang="it-IT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</a:rPr>
              <a:t> </a:t>
            </a:r>
            <a:r>
              <a:rPr kumimoji="0" lang="it-IT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</a:rPr>
              <a:t>&gt;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</a:rPr>
              <a:t>	&lt;</a:t>
            </a:r>
            <a:r>
              <a:rPr kumimoji="0" lang="it-IT" sz="18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</a:rPr>
              <a:t>om</a:t>
            </a:r>
            <a:r>
              <a:rPr kumimoji="0" lang="it-IT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</a:rPr>
              <a:t>:procedure </a:t>
            </a:r>
            <a:r>
              <a:rPr kumimoji="0" lang="it-IT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</a:rPr>
              <a:t>&gt; …</a:t>
            </a:r>
            <a:r>
              <a:rPr kumimoji="0" lang="it-IT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</a:rPr>
              <a:t> &lt;/</a:t>
            </a:r>
            <a:r>
              <a:rPr kumimoji="0" lang="it-IT" sz="18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</a:rPr>
              <a:t>om</a:t>
            </a:r>
            <a:r>
              <a:rPr kumimoji="0" lang="it-IT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</a:rPr>
              <a:t>:procedure </a:t>
            </a:r>
            <a:r>
              <a:rPr kumimoji="0" lang="it-IT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</a:rPr>
              <a:t>&gt;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</a:rPr>
              <a:t>	&lt;</a:t>
            </a:r>
            <a:r>
              <a:rPr kumimoji="0" lang="it-IT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</a:rPr>
              <a:t>sa:</a:t>
            </a:r>
            <a:r>
              <a:rPr kumimoji="0" lang="it-IT" sz="18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</a:rPr>
              <a:t>samplingTime</a:t>
            </a:r>
            <a:r>
              <a:rPr kumimoji="0" lang="it-IT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</a:rPr>
              <a:t>&gt;… &lt;/</a:t>
            </a:r>
            <a:r>
              <a:rPr kumimoji="0" lang="it-IT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</a:rPr>
              <a:t>sa:</a:t>
            </a:r>
            <a:r>
              <a:rPr kumimoji="0" lang="it-IT" sz="18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</a:rPr>
              <a:t>samplingTime</a:t>
            </a:r>
            <a:r>
              <a:rPr kumimoji="0" lang="it-IT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</a:rPr>
              <a:t>&gt;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</a:rPr>
              <a:t>	&lt;</a:t>
            </a:r>
            <a:r>
              <a:rPr kumimoji="0" lang="it-IT" sz="18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</a:rPr>
              <a:t>om</a:t>
            </a:r>
            <a:r>
              <a:rPr kumimoji="0" lang="it-IT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</a:rPr>
              <a:t>:</a:t>
            </a:r>
            <a:r>
              <a:rPr kumimoji="0" lang="it-IT" sz="18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</a:rPr>
              <a:t>observedProperty</a:t>
            </a:r>
            <a:r>
              <a:rPr kumimoji="0" lang="it-IT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</a:rPr>
              <a:t>&gt;…&lt;/</a:t>
            </a:r>
            <a:r>
              <a:rPr kumimoji="0" lang="it-IT" sz="18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</a:rPr>
              <a:t>om</a:t>
            </a:r>
            <a:r>
              <a:rPr kumimoji="0" lang="it-IT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</a:rPr>
              <a:t>:</a:t>
            </a:r>
            <a:r>
              <a:rPr kumimoji="0" lang="it-IT" sz="18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</a:rPr>
              <a:t>observedProperty</a:t>
            </a:r>
            <a:r>
              <a:rPr kumimoji="0" lang="it-IT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</a:rPr>
              <a:t>&gt;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</a:rPr>
              <a:t>	&lt;</a:t>
            </a:r>
            <a:r>
              <a:rPr kumimoji="0" lang="it-IT" sz="18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</a:rPr>
              <a:t>om</a:t>
            </a:r>
            <a:r>
              <a:rPr kumimoji="0" lang="it-IT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</a:rPr>
              <a:t>:</a:t>
            </a:r>
            <a:r>
              <a:rPr kumimoji="0" lang="it-IT" sz="18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</a:rPr>
              <a:t>featureOfInterest</a:t>
            </a:r>
            <a:r>
              <a:rPr kumimoji="0" lang="it-IT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</a:rPr>
              <a:t>&gt;…&lt;/</a:t>
            </a:r>
            <a:r>
              <a:rPr kumimoji="0" lang="it-IT" sz="18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</a:rPr>
              <a:t>om</a:t>
            </a:r>
            <a:r>
              <a:rPr kumimoji="0" lang="it-IT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</a:rPr>
              <a:t>:</a:t>
            </a:r>
            <a:r>
              <a:rPr kumimoji="0" lang="it-IT" sz="18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</a:rPr>
              <a:t>featureOfInterest</a:t>
            </a:r>
            <a:r>
              <a:rPr kumimoji="0" lang="it-IT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</a:rPr>
              <a:t>&gt;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</a:rPr>
              <a:t>	&lt;</a:t>
            </a:r>
            <a:r>
              <a:rPr kumimoji="0" lang="it-IT" sz="18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</a:rPr>
              <a:t>om</a:t>
            </a:r>
            <a:r>
              <a:rPr kumimoji="0" lang="it-IT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</a:rPr>
              <a:t>:</a:t>
            </a:r>
            <a:r>
              <a:rPr kumimoji="0" lang="it-IT" sz="18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</a:rPr>
              <a:t>result</a:t>
            </a:r>
            <a:r>
              <a:rPr kumimoji="0" lang="it-IT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</a:rPr>
              <a:t>&gt;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</a:rPr>
              <a:t>		&lt;</a:t>
            </a:r>
            <a:r>
              <a:rPr kumimoji="0" lang="it-IT" sz="18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</a:rPr>
              <a:t>swe</a:t>
            </a:r>
            <a:r>
              <a:rPr kumimoji="0" lang="it-IT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</a:rPr>
              <a:t>:</a:t>
            </a:r>
            <a:r>
              <a:rPr kumimoji="0" lang="it-IT" sz="18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</a:rPr>
              <a:t>DataArray</a:t>
            </a:r>
            <a:r>
              <a:rPr kumimoji="0" lang="it-IT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</a:rPr>
              <a:t>&gt;…&lt;</a:t>
            </a:r>
            <a:r>
              <a:rPr kumimoji="0" lang="it-IT" sz="18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</a:rPr>
              <a:t>swe</a:t>
            </a:r>
            <a:r>
              <a:rPr kumimoji="0" lang="it-IT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</a:rPr>
              <a:t>:</a:t>
            </a:r>
            <a:r>
              <a:rPr kumimoji="0" lang="it-IT" sz="18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</a:rPr>
              <a:t>DataArray</a:t>
            </a:r>
            <a:r>
              <a:rPr kumimoji="0" lang="it-IT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</a:rPr>
              <a:t>&gt;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</a:rPr>
              <a:t>		</a:t>
            </a:r>
            <a:r>
              <a:rPr kumimoji="0" lang="it-IT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itchFamily="34" charset="0"/>
              </a:rPr>
              <a:t>&lt;!</a:t>
            </a:r>
            <a:r>
              <a:rPr kumimoji="0" lang="it-IT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itchFamily="34" charset="0"/>
              </a:rPr>
              <a:t>--</a:t>
            </a:r>
            <a:r>
              <a:rPr kumimoji="0" lang="it-IT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itchFamily="34" charset="0"/>
              </a:rPr>
              <a:t> oppure </a:t>
            </a:r>
            <a:r>
              <a:rPr kumimoji="0" lang="it-IT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itchFamily="34" charset="0"/>
              </a:rPr>
              <a:t>swe</a:t>
            </a:r>
            <a:r>
              <a:rPr kumimoji="0" lang="it-IT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itchFamily="34" charset="0"/>
              </a:rPr>
              <a:t>:</a:t>
            </a:r>
            <a:r>
              <a:rPr kumimoji="0" lang="it-IT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itchFamily="34" charset="0"/>
              </a:rPr>
              <a:t>SimpleDataRecord</a:t>
            </a:r>
            <a:r>
              <a:rPr kumimoji="0" lang="it-IT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itchFamily="34" charset="0"/>
              </a:rPr>
              <a:t> </a:t>
            </a:r>
            <a:r>
              <a:rPr kumimoji="0" lang="it-IT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itchFamily="34" charset="0"/>
              </a:rPr>
              <a:t>--</a:t>
            </a:r>
            <a:r>
              <a:rPr kumimoji="0" lang="it-IT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itchFamily="34" charset="0"/>
              </a:rPr>
              <a:t>&gt;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</a:rPr>
              <a:t>	&lt;/</a:t>
            </a:r>
            <a:r>
              <a:rPr kumimoji="0" lang="it-IT" sz="18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</a:rPr>
              <a:t>om</a:t>
            </a:r>
            <a:r>
              <a:rPr kumimoji="0" lang="it-IT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</a:rPr>
              <a:t>:</a:t>
            </a:r>
            <a:r>
              <a:rPr kumimoji="0" lang="it-IT" sz="18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</a:rPr>
              <a:t>result</a:t>
            </a:r>
            <a:r>
              <a:rPr kumimoji="0" lang="it-IT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</a:rPr>
              <a:t>&gt;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</a:rPr>
              <a:t>&lt;/</a:t>
            </a:r>
            <a:r>
              <a:rPr kumimoji="0" lang="it-IT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</a:rPr>
              <a:t> </a:t>
            </a:r>
            <a:r>
              <a:rPr kumimoji="0" lang="it-IT" sz="18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</a:rPr>
              <a:t>om</a:t>
            </a:r>
            <a:r>
              <a:rPr kumimoji="0" lang="it-IT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</a:rPr>
              <a:t>:</a:t>
            </a:r>
            <a:r>
              <a:rPr kumimoji="0" lang="it-IT" sz="18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</a:rPr>
              <a:t>Observation</a:t>
            </a:r>
            <a:r>
              <a:rPr kumimoji="0" lang="it-IT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</a:rPr>
              <a:t> </a:t>
            </a:r>
            <a:r>
              <a:rPr kumimoji="0" lang="it-IT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</a:rPr>
              <a:t>&gt;</a:t>
            </a:r>
            <a:endParaRPr kumimoji="0" lang="it-IT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itchFamily="34" charset="0"/>
            </a:endParaRPr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86382" y="3286124"/>
            <a:ext cx="3357618" cy="304223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457200" y="1214423"/>
            <a:ext cx="8229600" cy="7143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342900" lvl="0" indent="-342900" fontAlgn="auto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it-IT" sz="3200" b="1" dirty="0" smtClean="0">
                <a:solidFill>
                  <a:schemeClr val="bg1"/>
                </a:solidFill>
                <a:latin typeface="+mn-lt"/>
              </a:rPr>
              <a:t>L’</a:t>
            </a:r>
            <a:r>
              <a:rPr lang="it-IT" sz="3200" b="1" dirty="0" err="1" smtClean="0">
                <a:solidFill>
                  <a:schemeClr val="bg1"/>
                </a:solidFill>
                <a:latin typeface="+mn-lt"/>
              </a:rPr>
              <a:t>ObservationTemplate</a:t>
            </a:r>
            <a:r>
              <a:rPr lang="it-IT" sz="3200" b="1" dirty="0" smtClean="0">
                <a:solidFill>
                  <a:schemeClr val="bg1"/>
                </a:solidFill>
                <a:latin typeface="+mn-lt"/>
              </a:rPr>
              <a:t> (</a:t>
            </a:r>
            <a:r>
              <a:rPr lang="it-IT" sz="3200" b="1" dirty="0" err="1" smtClean="0">
                <a:solidFill>
                  <a:schemeClr val="bg1"/>
                </a:solidFill>
                <a:latin typeface="+mn-lt"/>
              </a:rPr>
              <a:t>O&amp;M</a:t>
            </a:r>
            <a:r>
              <a:rPr lang="it-IT" sz="3200" b="1" dirty="0" smtClean="0">
                <a:solidFill>
                  <a:schemeClr val="bg1"/>
                </a:solidFill>
                <a:latin typeface="+mn-lt"/>
              </a:rPr>
              <a:t>)</a:t>
            </a:r>
            <a:endParaRPr kumimoji="0" lang="it-IT" sz="3200" b="1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RegisterSensor</a:t>
            </a:r>
            <a:r>
              <a:rPr lang="it-IT" dirty="0" smtClean="0"/>
              <a:t>: richiesta</a:t>
            </a:r>
            <a:endParaRPr lang="it-IT" dirty="0"/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500694" y="2485017"/>
            <a:ext cx="3286148" cy="38015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Rectangle 3"/>
          <p:cNvSpPr/>
          <p:nvPr/>
        </p:nvSpPr>
        <p:spPr>
          <a:xfrm>
            <a:off x="285720" y="2049370"/>
            <a:ext cx="707236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</a:rPr>
              <a:t>&lt;</a:t>
            </a:r>
            <a:r>
              <a:rPr kumimoji="0" lang="it-IT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</a:rPr>
              <a:t>System</a:t>
            </a:r>
            <a:r>
              <a:rPr kumimoji="0" lang="it-IT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</a:rPr>
              <a:t>&gt;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</a:rPr>
              <a:t>	&lt;</a:t>
            </a:r>
            <a:r>
              <a:rPr kumimoji="0" lang="it-IT" sz="18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</a:rPr>
              <a:t>gml</a:t>
            </a:r>
            <a:r>
              <a:rPr kumimoji="0" lang="it-IT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</a:rPr>
              <a:t>:</a:t>
            </a:r>
            <a:r>
              <a:rPr kumimoji="0" lang="it-IT" sz="18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</a:rPr>
              <a:t>description</a:t>
            </a:r>
            <a:r>
              <a:rPr kumimoji="0" lang="it-IT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</a:rPr>
              <a:t>&gt;text </a:t>
            </a:r>
            <a:r>
              <a:rPr kumimoji="0" lang="it-IT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</a:rPr>
              <a:t>description</a:t>
            </a:r>
            <a:r>
              <a:rPr kumimoji="0" lang="it-IT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</a:rPr>
              <a:t> &lt;/</a:t>
            </a:r>
            <a:r>
              <a:rPr kumimoji="0" lang="it-IT" sz="18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</a:rPr>
              <a:t>gml</a:t>
            </a:r>
            <a:r>
              <a:rPr kumimoji="0" lang="it-IT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</a:rPr>
              <a:t>:</a:t>
            </a:r>
            <a:r>
              <a:rPr kumimoji="0" lang="it-IT" sz="18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</a:rPr>
              <a:t>description</a:t>
            </a:r>
            <a:r>
              <a:rPr kumimoji="0" lang="it-IT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</a:rPr>
              <a:t>&gt;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</a:rPr>
              <a:t>	&lt;</a:t>
            </a:r>
            <a:r>
              <a:rPr kumimoji="0" lang="it-IT" sz="18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</a:rPr>
              <a:t>gml</a:t>
            </a:r>
            <a:r>
              <a:rPr kumimoji="0" lang="it-IT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</a:rPr>
              <a:t>:</a:t>
            </a:r>
            <a:r>
              <a:rPr kumimoji="0" lang="it-IT" sz="18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</a:rPr>
              <a:t>name</a:t>
            </a:r>
            <a:r>
              <a:rPr kumimoji="0" lang="it-IT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</a:rPr>
              <a:t>&gt;</a:t>
            </a:r>
            <a:r>
              <a:rPr kumimoji="0" lang="it-IT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</a:rPr>
              <a:t>my</a:t>
            </a:r>
            <a:r>
              <a:rPr kumimoji="0" lang="it-IT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</a:rPr>
              <a:t> </a:t>
            </a:r>
            <a:r>
              <a:rPr kumimoji="0" lang="it-IT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</a:rPr>
              <a:t>sensor</a:t>
            </a:r>
            <a:r>
              <a:rPr kumimoji="0" lang="it-IT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</a:rPr>
              <a:t> </a:t>
            </a:r>
            <a:r>
              <a:rPr kumimoji="0" lang="it-IT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</a:rPr>
              <a:t>name</a:t>
            </a:r>
            <a:r>
              <a:rPr kumimoji="0" lang="it-IT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</a:rPr>
              <a:t>&lt;/</a:t>
            </a:r>
            <a:r>
              <a:rPr kumimoji="0" lang="it-IT" sz="18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</a:rPr>
              <a:t>gml</a:t>
            </a:r>
            <a:r>
              <a:rPr kumimoji="0" lang="it-IT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</a:rPr>
              <a:t>:</a:t>
            </a:r>
            <a:r>
              <a:rPr kumimoji="0" lang="it-IT" sz="18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</a:rPr>
              <a:t>name</a:t>
            </a:r>
            <a:r>
              <a:rPr kumimoji="0" lang="it-IT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</a:rPr>
              <a:t>&gt;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</a:rPr>
              <a:t>	&lt; </a:t>
            </a:r>
            <a:r>
              <a:rPr kumimoji="0" lang="it-IT" sz="18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</a:rPr>
              <a:t>keywords</a:t>
            </a:r>
            <a:r>
              <a:rPr kumimoji="0" lang="it-IT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</a:rPr>
              <a:t>&gt;…&lt; /</a:t>
            </a:r>
            <a:r>
              <a:rPr kumimoji="0" lang="it-IT" sz="18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</a:rPr>
              <a:t>keywords</a:t>
            </a:r>
            <a:r>
              <a:rPr kumimoji="0" lang="it-IT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</a:rPr>
              <a:t>&gt;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</a:rPr>
              <a:t>	&lt;</a:t>
            </a:r>
            <a:r>
              <a:rPr kumimoji="0" lang="it-IT" sz="18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</a:rPr>
              <a:t>identification</a:t>
            </a:r>
            <a:r>
              <a:rPr kumimoji="0" lang="it-IT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</a:rPr>
              <a:t>&gt;…&lt;/</a:t>
            </a:r>
            <a:r>
              <a:rPr kumimoji="0" lang="it-IT" sz="18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</a:rPr>
              <a:t>identification</a:t>
            </a:r>
            <a:r>
              <a:rPr kumimoji="0" lang="it-IT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</a:rPr>
              <a:t>&gt;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</a:rPr>
              <a:t>	&lt;</a:t>
            </a:r>
            <a:r>
              <a:rPr kumimoji="0" lang="it-IT" sz="18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</a:rPr>
              <a:t>classification</a:t>
            </a:r>
            <a:r>
              <a:rPr kumimoji="0" lang="it-IT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</a:rPr>
              <a:t>&gt;…&lt;/</a:t>
            </a:r>
            <a:r>
              <a:rPr kumimoji="0" lang="it-IT" sz="18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</a:rPr>
              <a:t>classification</a:t>
            </a:r>
            <a:r>
              <a:rPr kumimoji="0" lang="it-IT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</a:rPr>
              <a:t>&gt;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</a:rPr>
              <a:t>	&lt;</a:t>
            </a:r>
            <a:r>
              <a:rPr kumimoji="0" lang="it-IT" sz="18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</a:rPr>
              <a:t>components</a:t>
            </a:r>
            <a:r>
              <a:rPr kumimoji="0" lang="it-IT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</a:rPr>
              <a:t>&gt;…&lt;/</a:t>
            </a:r>
            <a:r>
              <a:rPr kumimoji="0" lang="it-IT" sz="18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</a:rPr>
              <a:t>components</a:t>
            </a:r>
            <a:r>
              <a:rPr kumimoji="0" lang="it-IT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</a:rPr>
              <a:t>&gt;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</a:rPr>
              <a:t>&lt;/</a:t>
            </a:r>
            <a:r>
              <a:rPr kumimoji="0" lang="it-IT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</a:rPr>
              <a:t>System</a:t>
            </a:r>
            <a:r>
              <a:rPr kumimoji="0" lang="it-IT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</a:rPr>
              <a:t>&gt;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457200" y="1214423"/>
            <a:ext cx="8229600" cy="7143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342900" lvl="0" indent="-342900" fontAlgn="auto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it-IT" sz="3200" b="1" dirty="0" smtClean="0">
                <a:solidFill>
                  <a:schemeClr val="bg1"/>
                </a:solidFill>
                <a:latin typeface="+mn-lt"/>
              </a:rPr>
              <a:t>Il </a:t>
            </a:r>
            <a:r>
              <a:rPr lang="it-IT" sz="3200" b="1" dirty="0" err="1" smtClean="0">
                <a:solidFill>
                  <a:schemeClr val="bg1"/>
                </a:solidFill>
                <a:latin typeface="+mn-lt"/>
              </a:rPr>
              <a:t>SensorDescription</a:t>
            </a:r>
            <a:r>
              <a:rPr lang="it-IT" sz="3200" b="1" dirty="0" smtClean="0">
                <a:solidFill>
                  <a:schemeClr val="bg1"/>
                </a:solidFill>
                <a:latin typeface="+mn-lt"/>
              </a:rPr>
              <a:t> (</a:t>
            </a:r>
            <a:r>
              <a:rPr lang="it-IT" sz="3200" b="1" dirty="0" err="1" smtClean="0">
                <a:solidFill>
                  <a:schemeClr val="bg1"/>
                </a:solidFill>
                <a:latin typeface="+mn-lt"/>
              </a:rPr>
              <a:t>SensorML</a:t>
            </a:r>
            <a:r>
              <a:rPr lang="it-IT" sz="3200" b="1" dirty="0" smtClean="0">
                <a:solidFill>
                  <a:schemeClr val="bg1"/>
                </a:solidFill>
                <a:latin typeface="+mn-lt"/>
              </a:rPr>
              <a:t>)</a:t>
            </a:r>
            <a:endParaRPr kumimoji="0" lang="it-IT" sz="3200" b="1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Sensor Web: </a:t>
            </a:r>
            <a:r>
              <a:rPr lang="it-IT" dirty="0" smtClean="0"/>
              <a:t>cos’è</a:t>
            </a:r>
            <a:r>
              <a:rPr lang="en-US" dirty="0" smtClean="0"/>
              <a:t>!</a:t>
            </a:r>
            <a:endParaRPr lang="it-I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514350" indent="-514350">
              <a:buNone/>
            </a:pPr>
            <a:r>
              <a:rPr lang="it-IT" dirty="0" smtClean="0">
                <a:solidFill>
                  <a:schemeClr val="bg1"/>
                </a:solidFill>
              </a:rPr>
              <a:t>1.	I sensori e le reti di sensori devono essere interconnesse ed accessibili tramite il Internet</a:t>
            </a:r>
          </a:p>
          <a:p>
            <a:pPr marL="514350" indent="-514350">
              <a:buNone/>
            </a:pPr>
            <a:endParaRPr lang="it-IT" dirty="0" smtClean="0">
              <a:solidFill>
                <a:schemeClr val="bg1"/>
              </a:solidFill>
            </a:endParaRPr>
          </a:p>
          <a:p>
            <a:pPr marL="514350" indent="-514350">
              <a:buNone/>
            </a:pPr>
            <a:r>
              <a:rPr lang="it-IT" dirty="0" smtClean="0">
                <a:solidFill>
                  <a:schemeClr val="bg1"/>
                </a:solidFill>
              </a:rPr>
              <a:t>2.	Le informazioni sui sensori e le osservazioni devono essere accessibili attraverso servizi Web</a:t>
            </a:r>
          </a:p>
          <a:p>
            <a:pPr marL="514350" indent="-514350">
              <a:buNone/>
            </a:pPr>
            <a:endParaRPr lang="it-IT" dirty="0" smtClean="0">
              <a:solidFill>
                <a:schemeClr val="bg1"/>
              </a:solidFill>
            </a:endParaRPr>
          </a:p>
          <a:p>
            <a:pPr marL="514350" indent="-514350">
              <a:buNone/>
            </a:pPr>
            <a:r>
              <a:rPr lang="it-IT" dirty="0" smtClean="0">
                <a:solidFill>
                  <a:schemeClr val="bg1"/>
                </a:solidFill>
              </a:rPr>
              <a:t>3.	I sensori devono essere descritti da un linguaggio standard e non proprietario tale da essere “</a:t>
            </a:r>
            <a:r>
              <a:rPr lang="it-IT" dirty="0" err="1" smtClean="0">
                <a:solidFill>
                  <a:schemeClr val="bg1"/>
                </a:solidFill>
              </a:rPr>
              <a:t>autoesplicativo</a:t>
            </a:r>
            <a:r>
              <a:rPr lang="it-IT" dirty="0" smtClean="0">
                <a:solidFill>
                  <a:schemeClr val="bg1"/>
                </a:solidFill>
              </a:rPr>
              <a:t>” sia per l’uomo che per le macchine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RegisterSensor</a:t>
            </a:r>
            <a:r>
              <a:rPr lang="it-IT" dirty="0" smtClean="0"/>
              <a:t>: risposta</a:t>
            </a:r>
            <a:endParaRPr lang="it-I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2844" y="1214422"/>
            <a:ext cx="8686800" cy="4911741"/>
          </a:xfrm>
        </p:spPr>
        <p:txBody>
          <a:bodyPr anchor="t">
            <a:normAutofit fontScale="92500"/>
          </a:bodyPr>
          <a:lstStyle/>
          <a:p>
            <a:r>
              <a:rPr lang="it-IT" dirty="0" smtClean="0">
                <a:solidFill>
                  <a:schemeClr val="bg1"/>
                </a:solidFill>
              </a:rPr>
              <a:t>Restituisce l’ID assegnato al sensore registrato: un codice identificativo da usare per inserire osservazioni..</a:t>
            </a:r>
          </a:p>
          <a:p>
            <a:endParaRPr lang="it-IT" dirty="0" smtClean="0">
              <a:solidFill>
                <a:schemeClr val="bg1"/>
              </a:solidFill>
            </a:endParaRPr>
          </a:p>
          <a:p>
            <a:endParaRPr lang="it-IT" dirty="0" smtClean="0">
              <a:solidFill>
                <a:schemeClr val="bg1"/>
              </a:solidFill>
            </a:endParaRPr>
          </a:p>
          <a:p>
            <a:endParaRPr lang="it-IT" dirty="0" smtClean="0">
              <a:solidFill>
                <a:schemeClr val="bg1"/>
              </a:solidFill>
            </a:endParaRPr>
          </a:p>
          <a:p>
            <a:endParaRPr lang="it-IT" dirty="0" smtClean="0">
              <a:solidFill>
                <a:schemeClr val="bg1"/>
              </a:solidFill>
            </a:endParaRPr>
          </a:p>
          <a:p>
            <a:endParaRPr lang="it-IT" dirty="0" smtClean="0">
              <a:solidFill>
                <a:schemeClr val="bg1"/>
              </a:solidFill>
            </a:endParaRPr>
          </a:p>
          <a:p>
            <a:r>
              <a:rPr lang="it-IT" dirty="0" smtClean="0">
                <a:solidFill>
                  <a:schemeClr val="bg1"/>
                </a:solidFill>
              </a:rPr>
              <a:t>Attenzione è l’unica volta che si vede il </a:t>
            </a:r>
            <a:r>
              <a:rPr lang="it-IT" dirty="0" err="1" smtClean="0">
                <a:solidFill>
                  <a:schemeClr val="bg1"/>
                </a:solidFill>
              </a:rPr>
              <a:t>SensorID</a:t>
            </a:r>
            <a:r>
              <a:rPr lang="it-IT" dirty="0" smtClean="0">
                <a:solidFill>
                  <a:schemeClr val="bg1"/>
                </a:solidFill>
              </a:rPr>
              <a:t> !!!</a:t>
            </a:r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6" name="Rectangle 3"/>
          <p:cNvSpPr/>
          <p:nvPr/>
        </p:nvSpPr>
        <p:spPr>
          <a:xfrm>
            <a:off x="214314" y="3143248"/>
            <a:ext cx="8786842" cy="1754326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</a:rPr>
              <a:t>&lt;</a:t>
            </a:r>
            <a:r>
              <a:rPr kumimoji="0" lang="it-IT" sz="18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</a:rPr>
              <a:t>sos</a:t>
            </a:r>
            <a:r>
              <a:rPr kumimoji="0" lang="it-IT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</a:rPr>
              <a:t>:</a:t>
            </a:r>
            <a:r>
              <a:rPr kumimoji="0" lang="it-IT" sz="18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</a:rPr>
              <a:t>RegisterSensorResponse</a:t>
            </a:r>
            <a:r>
              <a:rPr kumimoji="0" lang="it-IT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</a:rPr>
              <a:t> </a:t>
            </a:r>
            <a:r>
              <a:rPr kumimoji="0" lang="it-IT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</a:rPr>
              <a:t>xsi</a:t>
            </a:r>
            <a:r>
              <a:rPr kumimoji="0" lang="it-IT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</a:rPr>
              <a:t>:</a:t>
            </a:r>
            <a:r>
              <a:rPr kumimoji="0" lang="it-IT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</a:rPr>
              <a:t>schemaLocation=</a:t>
            </a:r>
            <a:r>
              <a:rPr kumimoji="0" lang="it-IT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</a:rPr>
              <a:t>"</a:t>
            </a:r>
            <a:r>
              <a:rPr kumimoji="0" lang="it-IT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2F75FF"/>
                </a:solidFill>
                <a:effectLst/>
                <a:uLnTx/>
                <a:uFillTx/>
                <a:latin typeface="Calibri" pitchFamily="34" charset="0"/>
              </a:rPr>
              <a:t>http://schemas.opengis.net/sos/1.0.0/sosAll.xsd</a:t>
            </a:r>
            <a:r>
              <a:rPr kumimoji="0" lang="it-IT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</a:rPr>
              <a:t>"&gt;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</a:rPr>
              <a:t>	&lt;</a:t>
            </a:r>
            <a:r>
              <a:rPr kumimoji="0" lang="it-IT" sz="18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</a:rPr>
              <a:t>AssignedSensorId</a:t>
            </a:r>
            <a:r>
              <a:rPr kumimoji="0" lang="it-IT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</a:rPr>
              <a:t>&gt;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</a:rPr>
              <a:t>		</a:t>
            </a:r>
            <a:r>
              <a:rPr kumimoji="0" lang="it-IT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</a:rPr>
              <a:t>urn</a:t>
            </a:r>
            <a:r>
              <a:rPr kumimoji="0" lang="it-IT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</a:rPr>
              <a:t>:</a:t>
            </a:r>
            <a:r>
              <a:rPr kumimoji="0" lang="it-IT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</a:rPr>
              <a:t>ogc</a:t>
            </a:r>
            <a:r>
              <a:rPr kumimoji="0" lang="it-IT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</a:rPr>
              <a:t>:</a:t>
            </a:r>
            <a:r>
              <a:rPr kumimoji="0" lang="it-IT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</a:rPr>
              <a:t>object</a:t>
            </a:r>
            <a:r>
              <a:rPr kumimoji="0" lang="it-IT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</a:rPr>
              <a:t>:</a:t>
            </a:r>
            <a:r>
              <a:rPr kumimoji="0" lang="it-IT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</a:rPr>
              <a:t>sensor</a:t>
            </a:r>
            <a:r>
              <a:rPr kumimoji="0" lang="it-IT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</a:rPr>
              <a:t>:</a:t>
            </a:r>
            <a:r>
              <a:rPr kumimoji="0" lang="it-IT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</a:rPr>
              <a:t>x-ist</a:t>
            </a:r>
            <a:r>
              <a:rPr kumimoji="0" lang="it-IT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</a:rPr>
              <a:t>::5b65a6226e03999afe0f711305f57943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</a:rPr>
              <a:t>	&lt;/</a:t>
            </a:r>
            <a:r>
              <a:rPr kumimoji="0" lang="it-IT" sz="18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</a:rPr>
              <a:t>AssignedSensorId</a:t>
            </a:r>
            <a:r>
              <a:rPr kumimoji="0" lang="it-IT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</a:rPr>
              <a:t>&gt;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</a:rPr>
              <a:t>&lt;/</a:t>
            </a:r>
            <a:r>
              <a:rPr kumimoji="0" lang="it-IT" sz="18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</a:rPr>
              <a:t>sos</a:t>
            </a:r>
            <a:r>
              <a:rPr kumimoji="0" lang="it-IT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</a:rPr>
              <a:t>:</a:t>
            </a:r>
            <a:r>
              <a:rPr kumimoji="0" lang="it-IT" sz="18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</a:rPr>
              <a:t>RegisterSensorResponse</a:t>
            </a:r>
            <a:r>
              <a:rPr kumimoji="0" lang="it-IT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</a:rPr>
              <a:t>&gt;</a:t>
            </a:r>
            <a:endParaRPr kumimoji="0" lang="it-IT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“</a:t>
            </a:r>
            <a:r>
              <a:rPr lang="it-IT" dirty="0" err="1" smtClean="0"/>
              <a:t>temporary</a:t>
            </a:r>
            <a:r>
              <a:rPr lang="it-IT" dirty="0" smtClean="0"/>
              <a:t>” </a:t>
            </a:r>
            <a:r>
              <a:rPr lang="it-IT" dirty="0" err="1" smtClean="0"/>
              <a:t>offering</a:t>
            </a:r>
            <a:endParaRPr lang="it-I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dirty="0" smtClean="0">
                <a:solidFill>
                  <a:schemeClr val="bg1"/>
                </a:solidFill>
              </a:rPr>
              <a:t>Secondo l’approccio di </a:t>
            </a:r>
            <a:r>
              <a:rPr lang="it-IT" dirty="0" err="1" smtClean="0">
                <a:solidFill>
                  <a:schemeClr val="bg1"/>
                </a:solidFill>
              </a:rPr>
              <a:t>istSOS</a:t>
            </a:r>
            <a:r>
              <a:rPr lang="it-IT" dirty="0" smtClean="0">
                <a:solidFill>
                  <a:schemeClr val="bg1"/>
                </a:solidFill>
              </a:rPr>
              <a:t> i sensori registrati sono assegnati ad un particolare </a:t>
            </a:r>
            <a:r>
              <a:rPr lang="it-IT" dirty="0" err="1" smtClean="0">
                <a:solidFill>
                  <a:schemeClr val="bg1"/>
                </a:solidFill>
              </a:rPr>
              <a:t>offering</a:t>
            </a:r>
            <a:r>
              <a:rPr lang="it-IT" dirty="0" smtClean="0">
                <a:solidFill>
                  <a:schemeClr val="bg1"/>
                </a:solidFill>
              </a:rPr>
              <a:t> “</a:t>
            </a:r>
            <a:r>
              <a:rPr lang="it-IT" dirty="0" err="1" smtClean="0">
                <a:solidFill>
                  <a:schemeClr val="bg1"/>
                </a:solidFill>
              </a:rPr>
              <a:t>temporary</a:t>
            </a:r>
            <a:r>
              <a:rPr lang="it-IT" dirty="0" smtClean="0">
                <a:solidFill>
                  <a:schemeClr val="bg1"/>
                </a:solidFill>
              </a:rPr>
              <a:t>”. </a:t>
            </a:r>
          </a:p>
          <a:p>
            <a:endParaRPr lang="it-IT" dirty="0" smtClean="0">
              <a:solidFill>
                <a:schemeClr val="bg1"/>
              </a:solidFill>
            </a:endParaRPr>
          </a:p>
          <a:p>
            <a:r>
              <a:rPr lang="it-IT" dirty="0" smtClean="0">
                <a:solidFill>
                  <a:schemeClr val="bg1"/>
                </a:solidFill>
              </a:rPr>
              <a:t>Su questi è possibile effettuare inserimento di osservazioni ma non sono disponibili per la consultazione fino a quando non vengono registrati dall’amministratore ad un altro </a:t>
            </a:r>
            <a:r>
              <a:rPr lang="it-IT" dirty="0" err="1" smtClean="0">
                <a:solidFill>
                  <a:schemeClr val="bg1"/>
                </a:solidFill>
              </a:rPr>
              <a:t>offering</a:t>
            </a:r>
            <a:endParaRPr lang="it-IT" dirty="0" smtClean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 err="1" smtClean="0"/>
              <a:t>assegnamo</a:t>
            </a:r>
            <a:r>
              <a:rPr lang="it-IT" dirty="0" smtClean="0"/>
              <a:t> l’</a:t>
            </a:r>
            <a:r>
              <a:rPr lang="it-IT" dirty="0" err="1" smtClean="0"/>
              <a:t>offering</a:t>
            </a:r>
            <a:r>
              <a:rPr lang="it-IT" dirty="0" smtClean="0"/>
              <a:t> voluto </a:t>
            </a:r>
            <a:endParaRPr lang="it-IT" dirty="0"/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85852" y="1643050"/>
            <a:ext cx="6858048" cy="48815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6" name="Straight Arrow Connector 5"/>
          <p:cNvCxnSpPr/>
          <p:nvPr/>
        </p:nvCxnSpPr>
        <p:spPr>
          <a:xfrm flipV="1">
            <a:off x="5786446" y="3071810"/>
            <a:ext cx="1214446" cy="1143008"/>
          </a:xfrm>
          <a:prstGeom prst="straightConnector1">
            <a:avLst/>
          </a:prstGeom>
          <a:ln w="762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5000628" y="2714620"/>
            <a:ext cx="1285884" cy="142876"/>
          </a:xfrm>
          <a:prstGeom prst="straightConnector1">
            <a:avLst/>
          </a:prstGeom>
          <a:ln w="762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DescribeSensor</a:t>
            </a:r>
            <a:r>
              <a:rPr lang="it-IT" dirty="0" smtClean="0"/>
              <a:t>: richiesta</a:t>
            </a:r>
            <a:endParaRPr lang="it-IT" dirty="0"/>
          </a:p>
        </p:txBody>
      </p:sp>
      <p:sp>
        <p:nvSpPr>
          <p:cNvPr id="7" name="Rectangle 3"/>
          <p:cNvSpPr/>
          <p:nvPr/>
        </p:nvSpPr>
        <p:spPr>
          <a:xfrm>
            <a:off x="357190" y="1928802"/>
            <a:ext cx="9001156" cy="523220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800" b="1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itchFamily="34" charset="0"/>
            </a:endParaRP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0" y="1214422"/>
            <a:ext cx="9144000" cy="4911741"/>
          </a:xfrm>
        </p:spPr>
        <p:txBody>
          <a:bodyPr anchor="t">
            <a:normAutofit/>
          </a:bodyPr>
          <a:lstStyle/>
          <a:p>
            <a:r>
              <a:rPr lang="it-IT" dirty="0" smtClean="0">
                <a:solidFill>
                  <a:schemeClr val="bg1"/>
                </a:solidFill>
              </a:rPr>
              <a:t>Metodo POST</a:t>
            </a:r>
          </a:p>
          <a:p>
            <a:pPr marL="1714500" lvl="4" indent="0">
              <a:spcBef>
                <a:spcPts val="0"/>
              </a:spcBef>
              <a:buNone/>
              <a:defRPr/>
            </a:pPr>
            <a:r>
              <a:rPr lang="it-IT" sz="2400" b="1" kern="0" dirty="0" smtClean="0">
                <a:solidFill>
                  <a:srgbClr val="000000"/>
                </a:solidFill>
                <a:latin typeface="Calibri" pitchFamily="34" charset="0"/>
              </a:rPr>
              <a:t>&lt;</a:t>
            </a:r>
            <a:r>
              <a:rPr lang="it-IT" sz="2400" b="1" kern="0" dirty="0" err="1" smtClean="0">
                <a:solidFill>
                  <a:schemeClr val="accent5"/>
                </a:solidFill>
                <a:latin typeface="Calibri" pitchFamily="34" charset="0"/>
              </a:rPr>
              <a:t>sos</a:t>
            </a:r>
            <a:r>
              <a:rPr lang="it-IT" sz="2400" b="1" kern="0" dirty="0" smtClean="0">
                <a:solidFill>
                  <a:schemeClr val="accent5"/>
                </a:solidFill>
                <a:latin typeface="Calibri" pitchFamily="34" charset="0"/>
              </a:rPr>
              <a:t>:</a:t>
            </a:r>
            <a:r>
              <a:rPr lang="it-IT" sz="2400" b="1" kern="0" dirty="0" err="1" smtClean="0">
                <a:solidFill>
                  <a:schemeClr val="accent5"/>
                </a:solidFill>
                <a:latin typeface="Calibri" pitchFamily="34" charset="0"/>
              </a:rPr>
              <a:t>describeSensor</a:t>
            </a:r>
            <a:endParaRPr lang="it-IT" sz="2400" b="1" kern="0" dirty="0" smtClean="0">
              <a:solidFill>
                <a:schemeClr val="accent5"/>
              </a:solidFill>
              <a:latin typeface="Calibri" pitchFamily="34" charset="0"/>
            </a:endParaRPr>
          </a:p>
          <a:p>
            <a:pPr marL="1714500" lvl="4" indent="0">
              <a:spcBef>
                <a:spcPts val="0"/>
              </a:spcBef>
              <a:buNone/>
              <a:defRPr/>
            </a:pPr>
            <a:r>
              <a:rPr lang="it-IT" sz="2400" b="1" kern="0" dirty="0" smtClean="0">
                <a:solidFill>
                  <a:srgbClr val="000000"/>
                </a:solidFill>
                <a:latin typeface="Calibri" pitchFamily="34" charset="0"/>
              </a:rPr>
              <a:t>   </a:t>
            </a:r>
            <a:r>
              <a:rPr lang="it-IT" sz="2400" b="1" kern="0" dirty="0" err="1" smtClean="0">
                <a:solidFill>
                  <a:schemeClr val="accent5"/>
                </a:solidFill>
                <a:latin typeface="Calibri" pitchFamily="34" charset="0"/>
              </a:rPr>
              <a:t>service</a:t>
            </a:r>
            <a:r>
              <a:rPr lang="it-IT" sz="2400" b="1" kern="0" dirty="0" err="1" smtClean="0">
                <a:solidFill>
                  <a:srgbClr val="000000"/>
                </a:solidFill>
                <a:latin typeface="Calibri" pitchFamily="34" charset="0"/>
              </a:rPr>
              <a:t>=</a:t>
            </a:r>
            <a:r>
              <a:rPr lang="it-IT" sz="2400" b="1" kern="0" dirty="0" smtClean="0">
                <a:solidFill>
                  <a:srgbClr val="000000"/>
                </a:solidFill>
                <a:latin typeface="Calibri" pitchFamily="34" charset="0"/>
              </a:rPr>
              <a:t>"SOS" </a:t>
            </a:r>
          </a:p>
          <a:p>
            <a:pPr marL="1714500" lvl="4" indent="0">
              <a:spcBef>
                <a:spcPts val="0"/>
              </a:spcBef>
              <a:buNone/>
              <a:defRPr/>
            </a:pPr>
            <a:r>
              <a:rPr lang="it-IT" sz="2400" b="1" kern="0" dirty="0" smtClean="0">
                <a:solidFill>
                  <a:srgbClr val="000000"/>
                </a:solidFill>
                <a:latin typeface="Calibri" pitchFamily="34" charset="0"/>
              </a:rPr>
              <a:t>   </a:t>
            </a:r>
            <a:r>
              <a:rPr lang="it-IT" sz="2400" b="1" kern="0" dirty="0" err="1" smtClean="0">
                <a:solidFill>
                  <a:schemeClr val="accent5"/>
                </a:solidFill>
                <a:latin typeface="Calibri" pitchFamily="34" charset="0"/>
              </a:rPr>
              <a:t>outputFormat</a:t>
            </a:r>
            <a:r>
              <a:rPr lang="it-IT" sz="2400" b="1" kern="0" dirty="0" err="1" smtClean="0">
                <a:solidFill>
                  <a:srgbClr val="000000"/>
                </a:solidFill>
                <a:latin typeface="Calibri" pitchFamily="34" charset="0"/>
              </a:rPr>
              <a:t>=</a:t>
            </a:r>
            <a:r>
              <a:rPr lang="it-IT" sz="2400" b="1" kern="0" dirty="0" smtClean="0">
                <a:solidFill>
                  <a:srgbClr val="000000"/>
                </a:solidFill>
                <a:latin typeface="Calibri" pitchFamily="34" charset="0"/>
              </a:rPr>
              <a:t>"text/xml;subtype='</a:t>
            </a:r>
            <a:r>
              <a:rPr lang="it-IT" sz="2400" b="1" kern="0" dirty="0" err="1" smtClean="0">
                <a:solidFill>
                  <a:srgbClr val="000000"/>
                </a:solidFill>
                <a:latin typeface="Calibri" pitchFamily="34" charset="0"/>
              </a:rPr>
              <a:t>sensorML</a:t>
            </a:r>
            <a:r>
              <a:rPr lang="it-IT" sz="2400" b="1" kern="0" dirty="0" smtClean="0">
                <a:solidFill>
                  <a:srgbClr val="000000"/>
                </a:solidFill>
                <a:latin typeface="Calibri" pitchFamily="34" charset="0"/>
              </a:rPr>
              <a:t>/1.0.0'"&gt; </a:t>
            </a:r>
          </a:p>
          <a:p>
            <a:pPr marL="1714500" lvl="4" indent="0">
              <a:spcBef>
                <a:spcPts val="0"/>
              </a:spcBef>
              <a:buNone/>
              <a:defRPr/>
            </a:pPr>
            <a:r>
              <a:rPr lang="it-IT" sz="2400" b="1" kern="0" dirty="0" smtClean="0">
                <a:solidFill>
                  <a:srgbClr val="000000"/>
                </a:solidFill>
                <a:latin typeface="Calibri" pitchFamily="34" charset="0"/>
              </a:rPr>
              <a:t>    &lt;</a:t>
            </a:r>
            <a:r>
              <a:rPr lang="it-IT" sz="2400" b="1" kern="0" dirty="0" smtClean="0">
                <a:solidFill>
                  <a:schemeClr val="accent5"/>
                </a:solidFill>
                <a:latin typeface="Calibri" pitchFamily="34" charset="0"/>
              </a:rPr>
              <a:t>procedure</a:t>
            </a:r>
            <a:r>
              <a:rPr lang="it-IT" sz="2400" b="1" kern="0" dirty="0" smtClean="0">
                <a:solidFill>
                  <a:srgbClr val="000000"/>
                </a:solidFill>
                <a:latin typeface="Calibri" pitchFamily="34" charset="0"/>
              </a:rPr>
              <a:t>&gt;thermo1&lt;/</a:t>
            </a:r>
            <a:r>
              <a:rPr lang="it-IT" sz="2400" b="1" kern="0" dirty="0" smtClean="0">
                <a:solidFill>
                  <a:schemeClr val="accent5"/>
                </a:solidFill>
                <a:latin typeface="Calibri" pitchFamily="34" charset="0"/>
              </a:rPr>
              <a:t>procedure</a:t>
            </a:r>
            <a:r>
              <a:rPr lang="it-IT" sz="2400" b="1" kern="0" dirty="0" smtClean="0">
                <a:solidFill>
                  <a:srgbClr val="000000"/>
                </a:solidFill>
                <a:latin typeface="Calibri" pitchFamily="34" charset="0"/>
              </a:rPr>
              <a:t>&gt;</a:t>
            </a:r>
          </a:p>
          <a:p>
            <a:pPr marL="1714500" lvl="4" indent="0">
              <a:spcBef>
                <a:spcPts val="0"/>
              </a:spcBef>
              <a:buNone/>
              <a:defRPr/>
            </a:pPr>
            <a:r>
              <a:rPr lang="it-IT" sz="2400" b="1" kern="0" dirty="0" smtClean="0">
                <a:solidFill>
                  <a:srgbClr val="000000"/>
                </a:solidFill>
                <a:latin typeface="Calibri" pitchFamily="34" charset="0"/>
              </a:rPr>
              <a:t>&lt;/</a:t>
            </a:r>
            <a:r>
              <a:rPr lang="it-IT" sz="2400" b="1" kern="0" dirty="0" err="1" smtClean="0">
                <a:solidFill>
                  <a:schemeClr val="accent5"/>
                </a:solidFill>
                <a:latin typeface="Calibri" pitchFamily="34" charset="0"/>
              </a:rPr>
              <a:t>sos</a:t>
            </a:r>
            <a:r>
              <a:rPr lang="it-IT" sz="2400" b="1" kern="0" dirty="0" smtClean="0">
                <a:solidFill>
                  <a:schemeClr val="accent5"/>
                </a:solidFill>
                <a:latin typeface="Calibri" pitchFamily="34" charset="0"/>
              </a:rPr>
              <a:t>:</a:t>
            </a:r>
            <a:r>
              <a:rPr lang="it-IT" sz="2400" b="1" kern="0" dirty="0" err="1" smtClean="0">
                <a:solidFill>
                  <a:schemeClr val="accent5"/>
                </a:solidFill>
                <a:latin typeface="Calibri" pitchFamily="34" charset="0"/>
              </a:rPr>
              <a:t>describeSensor</a:t>
            </a:r>
            <a:r>
              <a:rPr lang="it-IT" sz="2400" b="1" kern="0" dirty="0" smtClean="0">
                <a:solidFill>
                  <a:srgbClr val="000000"/>
                </a:solidFill>
                <a:latin typeface="Calibri" pitchFamily="34" charset="0"/>
              </a:rPr>
              <a:t>&gt;</a:t>
            </a:r>
            <a:r>
              <a:rPr lang="it-IT" dirty="0" smtClean="0">
                <a:solidFill>
                  <a:schemeClr val="bg1"/>
                </a:solidFill>
              </a:rPr>
              <a:t/>
            </a:r>
            <a:br>
              <a:rPr lang="it-IT" dirty="0" smtClean="0">
                <a:solidFill>
                  <a:schemeClr val="bg1"/>
                </a:solidFill>
              </a:rPr>
            </a:br>
            <a:endParaRPr lang="it-IT" dirty="0" smtClean="0">
              <a:solidFill>
                <a:schemeClr val="bg1"/>
              </a:solidFill>
            </a:endParaRPr>
          </a:p>
          <a:p>
            <a:r>
              <a:rPr lang="it-IT" dirty="0" smtClean="0">
                <a:solidFill>
                  <a:schemeClr val="bg1"/>
                </a:solidFill>
              </a:rPr>
              <a:t>Metodo GET</a:t>
            </a:r>
          </a:p>
        </p:txBody>
      </p:sp>
      <p:sp>
        <p:nvSpPr>
          <p:cNvPr id="10" name="Rettangolo 9"/>
          <p:cNvSpPr/>
          <p:nvPr/>
        </p:nvSpPr>
        <p:spPr>
          <a:xfrm>
            <a:off x="1857356" y="4572008"/>
            <a:ext cx="635795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it-IT" sz="2000" b="1" dirty="0" smtClean="0">
                <a:solidFill>
                  <a:schemeClr val="bg1"/>
                </a:solidFill>
                <a:latin typeface="Calibri" pitchFamily="34" charset="0"/>
              </a:rPr>
              <a:t>http://localhost/sos/srv1? </a:t>
            </a:r>
            <a:br>
              <a:rPr lang="it-IT" sz="2000" b="1" dirty="0" smtClean="0">
                <a:solidFill>
                  <a:schemeClr val="bg1"/>
                </a:solidFill>
                <a:latin typeface="Calibri" pitchFamily="34" charset="0"/>
              </a:rPr>
            </a:br>
            <a:r>
              <a:rPr lang="it-IT" sz="2000" b="1" dirty="0" smtClean="0">
                <a:solidFill>
                  <a:schemeClr val="accent5"/>
                </a:solidFill>
                <a:latin typeface="Calibri" pitchFamily="34" charset="0"/>
              </a:rPr>
              <a:t>request</a:t>
            </a:r>
            <a:r>
              <a:rPr lang="it-IT" sz="2000" b="1" dirty="0" smtClean="0">
                <a:solidFill>
                  <a:schemeClr val="bg1"/>
                </a:solidFill>
                <a:latin typeface="Calibri" pitchFamily="34" charset="0"/>
              </a:rPr>
              <a:t>=DescribeSensor&amp;</a:t>
            </a:r>
            <a:br>
              <a:rPr lang="it-IT" sz="2000" b="1" dirty="0" smtClean="0">
                <a:solidFill>
                  <a:schemeClr val="bg1"/>
                </a:solidFill>
                <a:latin typeface="Calibri" pitchFamily="34" charset="0"/>
              </a:rPr>
            </a:br>
            <a:r>
              <a:rPr lang="it-IT" sz="2000" b="1" dirty="0" smtClean="0">
                <a:solidFill>
                  <a:schemeClr val="accent5"/>
                </a:solidFill>
                <a:latin typeface="Calibri" pitchFamily="34" charset="0"/>
              </a:rPr>
              <a:t>procedure</a:t>
            </a:r>
            <a:r>
              <a:rPr lang="it-IT" sz="2000" b="1" dirty="0" smtClean="0">
                <a:solidFill>
                  <a:schemeClr val="bg1"/>
                </a:solidFill>
                <a:latin typeface="Calibri" pitchFamily="34" charset="0"/>
              </a:rPr>
              <a:t>=thermo1&amp;</a:t>
            </a:r>
            <a:br>
              <a:rPr lang="it-IT" sz="2000" b="1" dirty="0" smtClean="0">
                <a:solidFill>
                  <a:schemeClr val="bg1"/>
                </a:solidFill>
                <a:latin typeface="Calibri" pitchFamily="34" charset="0"/>
              </a:rPr>
            </a:br>
            <a:r>
              <a:rPr lang="it-IT" sz="2000" b="1" dirty="0" err="1" smtClean="0">
                <a:solidFill>
                  <a:schemeClr val="accent5"/>
                </a:solidFill>
                <a:latin typeface="Calibri" pitchFamily="34" charset="0"/>
              </a:rPr>
              <a:t>outputFormat</a:t>
            </a:r>
            <a:r>
              <a:rPr lang="it-IT" sz="2000" b="1" dirty="0" err="1" smtClean="0">
                <a:solidFill>
                  <a:schemeClr val="bg1"/>
                </a:solidFill>
                <a:latin typeface="Calibri" pitchFamily="34" charset="0"/>
              </a:rPr>
              <a:t>=text</a:t>
            </a:r>
            <a:r>
              <a:rPr lang="it-IT" sz="2000" b="1" dirty="0" smtClean="0">
                <a:solidFill>
                  <a:schemeClr val="bg1"/>
                </a:solidFill>
                <a:latin typeface="Calibri" pitchFamily="34" charset="0"/>
              </a:rPr>
              <a:t>/xml;subtype='</a:t>
            </a:r>
            <a:r>
              <a:rPr lang="it-IT" sz="2000" b="1" dirty="0" err="1" smtClean="0">
                <a:solidFill>
                  <a:schemeClr val="bg1"/>
                </a:solidFill>
                <a:latin typeface="Calibri" pitchFamily="34" charset="0"/>
              </a:rPr>
              <a:t>sensorML</a:t>
            </a:r>
            <a:r>
              <a:rPr lang="it-IT" sz="2000" b="1" dirty="0" smtClean="0">
                <a:solidFill>
                  <a:schemeClr val="bg1"/>
                </a:solidFill>
                <a:latin typeface="Calibri" pitchFamily="34" charset="0"/>
              </a:rPr>
              <a:t>/1.0.0'&amp;</a:t>
            </a:r>
            <a:br>
              <a:rPr lang="it-IT" sz="2000" b="1" dirty="0" smtClean="0">
                <a:solidFill>
                  <a:schemeClr val="bg1"/>
                </a:solidFill>
                <a:latin typeface="Calibri" pitchFamily="34" charset="0"/>
              </a:rPr>
            </a:br>
            <a:r>
              <a:rPr lang="it-IT" sz="2000" b="1" dirty="0" smtClean="0">
                <a:solidFill>
                  <a:schemeClr val="accent5"/>
                </a:solidFill>
                <a:latin typeface="Calibri" pitchFamily="34" charset="0"/>
              </a:rPr>
              <a:t>service</a:t>
            </a:r>
            <a:r>
              <a:rPr lang="it-IT" sz="2000" b="1" dirty="0" smtClean="0">
                <a:solidFill>
                  <a:schemeClr val="bg1"/>
                </a:solidFill>
                <a:latin typeface="Calibri" pitchFamily="34" charset="0"/>
              </a:rPr>
              <a:t>=SOS&amp;</a:t>
            </a:r>
            <a:br>
              <a:rPr lang="it-IT" sz="2000" b="1" dirty="0" smtClean="0">
                <a:solidFill>
                  <a:schemeClr val="bg1"/>
                </a:solidFill>
                <a:latin typeface="Calibri" pitchFamily="34" charset="0"/>
              </a:rPr>
            </a:br>
            <a:r>
              <a:rPr lang="it-IT" sz="2000" b="1" dirty="0" smtClean="0">
                <a:solidFill>
                  <a:schemeClr val="accent5"/>
                </a:solidFill>
                <a:latin typeface="Calibri" pitchFamily="34" charset="0"/>
              </a:rPr>
              <a:t>version</a:t>
            </a:r>
            <a:r>
              <a:rPr lang="it-IT" sz="2000" b="1" dirty="0" smtClean="0">
                <a:solidFill>
                  <a:schemeClr val="bg1"/>
                </a:solidFill>
                <a:latin typeface="Calibri" pitchFamily="34" charset="0"/>
              </a:rPr>
              <a:t>=1.0.0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DescribeSensor</a:t>
            </a:r>
            <a:r>
              <a:rPr lang="it-IT" dirty="0" smtClean="0"/>
              <a:t>: risposta</a:t>
            </a:r>
            <a:endParaRPr lang="it-IT" dirty="0"/>
          </a:p>
        </p:txBody>
      </p:sp>
      <p:sp>
        <p:nvSpPr>
          <p:cNvPr id="7" name="Rectangle 3"/>
          <p:cNvSpPr/>
          <p:nvPr/>
        </p:nvSpPr>
        <p:spPr>
          <a:xfrm>
            <a:off x="214282" y="2049370"/>
            <a:ext cx="8715436" cy="4093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2000" kern="0" dirty="0" smtClean="0">
                <a:solidFill>
                  <a:srgbClr val="000000"/>
                </a:solidFill>
                <a:latin typeface="Calibri" pitchFamily="34" charset="0"/>
              </a:rPr>
              <a:t>&lt;</a:t>
            </a:r>
            <a:r>
              <a:rPr lang="it-IT" sz="2000" b="1" kern="0" dirty="0" err="1" smtClean="0">
                <a:solidFill>
                  <a:schemeClr val="accent5"/>
                </a:solidFill>
                <a:latin typeface="Calibri" pitchFamily="34" charset="0"/>
              </a:rPr>
              <a:t>SensorML</a:t>
            </a:r>
            <a:r>
              <a:rPr lang="it-IT" sz="2000" kern="0" dirty="0" smtClean="0">
                <a:solidFill>
                  <a:srgbClr val="000000"/>
                </a:solidFill>
                <a:latin typeface="Calibri" pitchFamily="34" charset="0"/>
              </a:rPr>
              <a:t>&gt;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2000" kern="0" dirty="0" smtClean="0">
                <a:solidFill>
                  <a:srgbClr val="000000"/>
                </a:solidFill>
                <a:latin typeface="Calibri" pitchFamily="34" charset="0"/>
              </a:rPr>
              <a:t>    &lt;</a:t>
            </a:r>
            <a:r>
              <a:rPr lang="it-IT" sz="2000" b="1" kern="0" dirty="0" err="1" smtClean="0">
                <a:solidFill>
                  <a:schemeClr val="accent5"/>
                </a:solidFill>
                <a:latin typeface="Calibri" pitchFamily="34" charset="0"/>
              </a:rPr>
              <a:t>member</a:t>
            </a:r>
            <a:r>
              <a:rPr lang="it-IT" sz="2000" kern="0" dirty="0" smtClean="0">
                <a:solidFill>
                  <a:srgbClr val="000000"/>
                </a:solidFill>
                <a:latin typeface="Calibri" pitchFamily="34" charset="0"/>
              </a:rPr>
              <a:t>&gt;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</a:rPr>
              <a:t>        &lt;</a:t>
            </a:r>
            <a:r>
              <a:rPr kumimoji="0" lang="it-IT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</a:rPr>
              <a:t>System</a:t>
            </a:r>
            <a:r>
              <a:rPr kumimoji="0" lang="it-IT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</a:rPr>
              <a:t>&gt;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</a:rPr>
              <a:t>	&lt;</a:t>
            </a:r>
            <a:r>
              <a:rPr kumimoji="0" lang="it-IT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</a:rPr>
              <a:t>gml</a:t>
            </a:r>
            <a:r>
              <a:rPr kumimoji="0" lang="it-IT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</a:rPr>
              <a:t>:</a:t>
            </a:r>
            <a:r>
              <a:rPr kumimoji="0" lang="it-IT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</a:rPr>
              <a:t>description</a:t>
            </a:r>
            <a:r>
              <a:rPr kumimoji="0" lang="it-IT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</a:rPr>
              <a:t>&gt;text </a:t>
            </a:r>
            <a:r>
              <a:rPr kumimoji="0" lang="it-IT" sz="20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</a:rPr>
              <a:t>description</a:t>
            </a:r>
            <a:r>
              <a:rPr kumimoji="0" lang="it-IT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</a:rPr>
              <a:t> &lt;/</a:t>
            </a:r>
            <a:r>
              <a:rPr kumimoji="0" lang="it-IT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</a:rPr>
              <a:t>gml</a:t>
            </a:r>
            <a:r>
              <a:rPr kumimoji="0" lang="it-IT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</a:rPr>
              <a:t>:</a:t>
            </a:r>
            <a:r>
              <a:rPr kumimoji="0" lang="it-IT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</a:rPr>
              <a:t>description</a:t>
            </a:r>
            <a:r>
              <a:rPr kumimoji="0" lang="it-IT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</a:rPr>
              <a:t>&gt;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</a:rPr>
              <a:t>	&lt;</a:t>
            </a:r>
            <a:r>
              <a:rPr kumimoji="0" lang="it-IT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</a:rPr>
              <a:t>gml</a:t>
            </a:r>
            <a:r>
              <a:rPr kumimoji="0" lang="it-IT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</a:rPr>
              <a:t>:</a:t>
            </a:r>
            <a:r>
              <a:rPr kumimoji="0" lang="it-IT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</a:rPr>
              <a:t>name</a:t>
            </a:r>
            <a:r>
              <a:rPr kumimoji="0" lang="it-IT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</a:rPr>
              <a:t>&gt;</a:t>
            </a:r>
            <a:r>
              <a:rPr kumimoji="0" lang="it-IT" sz="20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</a:rPr>
              <a:t>my</a:t>
            </a:r>
            <a:r>
              <a:rPr kumimoji="0" lang="it-IT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</a:rPr>
              <a:t> </a:t>
            </a:r>
            <a:r>
              <a:rPr kumimoji="0" lang="it-IT" sz="20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</a:rPr>
              <a:t>sensor</a:t>
            </a:r>
            <a:r>
              <a:rPr kumimoji="0" lang="it-IT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</a:rPr>
              <a:t> </a:t>
            </a:r>
            <a:r>
              <a:rPr kumimoji="0" lang="it-IT" sz="20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</a:rPr>
              <a:t>name</a:t>
            </a:r>
            <a:r>
              <a:rPr kumimoji="0" lang="it-IT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</a:rPr>
              <a:t>&lt;/</a:t>
            </a:r>
            <a:r>
              <a:rPr kumimoji="0" lang="it-IT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</a:rPr>
              <a:t>gml</a:t>
            </a:r>
            <a:r>
              <a:rPr kumimoji="0" lang="it-IT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</a:rPr>
              <a:t>:</a:t>
            </a:r>
            <a:r>
              <a:rPr kumimoji="0" lang="it-IT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</a:rPr>
              <a:t>name</a:t>
            </a:r>
            <a:r>
              <a:rPr kumimoji="0" lang="it-IT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</a:rPr>
              <a:t>&gt;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</a:rPr>
              <a:t>	&lt; </a:t>
            </a:r>
            <a:r>
              <a:rPr kumimoji="0" lang="it-IT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</a:rPr>
              <a:t>keywords</a:t>
            </a:r>
            <a:r>
              <a:rPr kumimoji="0" lang="it-IT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</a:rPr>
              <a:t>&gt;…&lt; /</a:t>
            </a:r>
            <a:r>
              <a:rPr kumimoji="0" lang="it-IT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</a:rPr>
              <a:t>keywords</a:t>
            </a:r>
            <a:r>
              <a:rPr kumimoji="0" lang="it-IT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</a:rPr>
              <a:t>&gt;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</a:rPr>
              <a:t>	&lt;</a:t>
            </a:r>
            <a:r>
              <a:rPr kumimoji="0" lang="it-IT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</a:rPr>
              <a:t>identification</a:t>
            </a:r>
            <a:r>
              <a:rPr kumimoji="0" lang="it-IT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</a:rPr>
              <a:t>&gt;…&lt;/</a:t>
            </a:r>
            <a:r>
              <a:rPr kumimoji="0" lang="it-IT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</a:rPr>
              <a:t>identification</a:t>
            </a:r>
            <a:r>
              <a:rPr kumimoji="0" lang="it-IT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</a:rPr>
              <a:t>&gt;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</a:rPr>
              <a:t>	&lt;</a:t>
            </a:r>
            <a:r>
              <a:rPr kumimoji="0" lang="it-IT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</a:rPr>
              <a:t>classification</a:t>
            </a:r>
            <a:r>
              <a:rPr kumimoji="0" lang="it-IT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</a:rPr>
              <a:t>&gt;…&lt;/</a:t>
            </a:r>
            <a:r>
              <a:rPr kumimoji="0" lang="it-IT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</a:rPr>
              <a:t>classification</a:t>
            </a:r>
            <a:r>
              <a:rPr kumimoji="0" lang="it-IT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</a:rPr>
              <a:t>&gt;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</a:rPr>
              <a:t>	&lt;</a:t>
            </a:r>
            <a:r>
              <a:rPr kumimoji="0" lang="it-IT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</a:rPr>
              <a:t>components</a:t>
            </a:r>
            <a:r>
              <a:rPr kumimoji="0" lang="it-IT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</a:rPr>
              <a:t>&gt;…&lt;/</a:t>
            </a:r>
            <a:r>
              <a:rPr kumimoji="0" lang="it-IT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</a:rPr>
              <a:t>components</a:t>
            </a:r>
            <a:r>
              <a:rPr kumimoji="0" lang="it-IT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</a:rPr>
              <a:t>&gt;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</a:rPr>
              <a:t>        &lt;/</a:t>
            </a:r>
            <a:r>
              <a:rPr kumimoji="0" lang="it-IT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</a:rPr>
              <a:t>System</a:t>
            </a:r>
            <a:r>
              <a:rPr kumimoji="0" lang="it-IT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</a:rPr>
              <a:t>&gt;</a:t>
            </a:r>
            <a:endParaRPr lang="it-IT" sz="2000" kern="0" dirty="0" smtClean="0">
              <a:solidFill>
                <a:srgbClr val="000000"/>
              </a:solidFill>
              <a:latin typeface="Calibri" pitchFamily="34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2000" kern="0" dirty="0" smtClean="0">
                <a:solidFill>
                  <a:srgbClr val="000000"/>
                </a:solidFill>
                <a:latin typeface="Calibri" pitchFamily="34" charset="0"/>
              </a:rPr>
              <a:t>    &lt;/</a:t>
            </a:r>
            <a:r>
              <a:rPr lang="it-IT" sz="2000" b="1" kern="0" dirty="0" err="1" smtClean="0">
                <a:solidFill>
                  <a:schemeClr val="accent5"/>
                </a:solidFill>
                <a:latin typeface="Calibri" pitchFamily="34" charset="0"/>
              </a:rPr>
              <a:t>member</a:t>
            </a:r>
            <a:r>
              <a:rPr lang="it-IT" sz="2000" kern="0" dirty="0" smtClean="0">
                <a:solidFill>
                  <a:srgbClr val="000000"/>
                </a:solidFill>
                <a:latin typeface="Calibri" pitchFamily="34" charset="0"/>
              </a:rPr>
              <a:t>&gt;</a:t>
            </a:r>
            <a:endParaRPr kumimoji="0" lang="it-IT" sz="20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itchFamily="34" charset="0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it-IT" sz="2000" kern="0" dirty="0" smtClean="0">
                <a:solidFill>
                  <a:srgbClr val="000000"/>
                </a:solidFill>
                <a:latin typeface="Calibri" pitchFamily="34" charset="0"/>
              </a:rPr>
              <a:t>&lt;/</a:t>
            </a:r>
            <a:r>
              <a:rPr lang="it-IT" sz="2000" b="1" kern="0" dirty="0" err="1" smtClean="0">
                <a:solidFill>
                  <a:schemeClr val="accent5"/>
                </a:solidFill>
                <a:latin typeface="Calibri" pitchFamily="34" charset="0"/>
              </a:rPr>
              <a:t>SensorML</a:t>
            </a:r>
            <a:r>
              <a:rPr lang="it-IT" sz="2000" kern="0" dirty="0" smtClean="0">
                <a:solidFill>
                  <a:srgbClr val="000000"/>
                </a:solidFill>
                <a:latin typeface="Calibri" pitchFamily="34" charset="0"/>
              </a:rPr>
              <a:t>&gt;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0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itchFamily="34" charset="0"/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0" y="1214423"/>
            <a:ext cx="9144000" cy="642942"/>
          </a:xfrm>
        </p:spPr>
        <p:txBody>
          <a:bodyPr anchor="t">
            <a:normAutofit/>
          </a:bodyPr>
          <a:lstStyle/>
          <a:p>
            <a:r>
              <a:rPr lang="it-IT" dirty="0" smtClean="0">
                <a:solidFill>
                  <a:schemeClr val="bg1"/>
                </a:solidFill>
              </a:rPr>
              <a:t>Documento </a:t>
            </a:r>
            <a:r>
              <a:rPr lang="it-IT" dirty="0" err="1" smtClean="0">
                <a:solidFill>
                  <a:schemeClr val="bg1"/>
                </a:solidFill>
              </a:rPr>
              <a:t>SensorML</a:t>
            </a:r>
            <a:endParaRPr lang="it-IT" dirty="0" smtClean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InsertObservation</a:t>
            </a:r>
            <a:r>
              <a:rPr lang="it-IT" dirty="0" smtClean="0"/>
              <a:t>: richiesta</a:t>
            </a:r>
            <a:endParaRPr lang="it-IT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 anchor="t"/>
          <a:lstStyle/>
          <a:p>
            <a:r>
              <a:rPr lang="it-IT" dirty="0" smtClean="0">
                <a:solidFill>
                  <a:schemeClr val="bg1"/>
                </a:solidFill>
              </a:rPr>
              <a:t>Funziona solo con il metodo POST</a:t>
            </a:r>
          </a:p>
        </p:txBody>
      </p:sp>
      <p:sp>
        <p:nvSpPr>
          <p:cNvPr id="7" name="Rectangle 4"/>
          <p:cNvSpPr/>
          <p:nvPr/>
        </p:nvSpPr>
        <p:spPr>
          <a:xfrm>
            <a:off x="214282" y="2500868"/>
            <a:ext cx="8715436" cy="2554545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</a:rPr>
              <a:t>&lt;</a:t>
            </a:r>
            <a:r>
              <a:rPr kumimoji="0" lang="it-IT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</a:rPr>
              <a:t>sos</a:t>
            </a:r>
            <a:r>
              <a:rPr kumimoji="0" lang="it-IT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</a:rPr>
              <a:t>:</a:t>
            </a:r>
            <a:r>
              <a:rPr kumimoji="0" lang="it-IT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</a:rPr>
              <a:t>InsertObservation</a:t>
            </a:r>
            <a:endParaRPr kumimoji="0" lang="it-IT" sz="2000" b="1" i="0" u="none" strike="noStrike" kern="0" cap="none" spc="0" normalizeH="0" baseline="0" noProof="0" dirty="0" smtClean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Calibri" pitchFamily="34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</a:rPr>
              <a:t>xmlns…</a:t>
            </a:r>
            <a:r>
              <a:rPr kumimoji="0" lang="it-IT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</a:rPr>
              <a:t>.   </a:t>
            </a:r>
            <a:r>
              <a:rPr kumimoji="0" lang="it-IT" sz="20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</a:rPr>
              <a:t>service=</a:t>
            </a:r>
            <a:r>
              <a:rPr kumimoji="0" lang="it-IT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</a:rPr>
              <a:t>"</a:t>
            </a:r>
            <a:r>
              <a:rPr kumimoji="0" lang="it-IT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2F75FF"/>
                </a:solidFill>
                <a:effectLst/>
                <a:uLnTx/>
                <a:uFillTx/>
                <a:latin typeface="Calibri" pitchFamily="34" charset="0"/>
              </a:rPr>
              <a:t>SOS</a:t>
            </a:r>
            <a:r>
              <a:rPr kumimoji="0" lang="it-IT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</a:rPr>
              <a:t>" </a:t>
            </a:r>
            <a:r>
              <a:rPr kumimoji="0" lang="it-IT" sz="20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</a:rPr>
              <a:t>version=</a:t>
            </a:r>
            <a:r>
              <a:rPr kumimoji="0" lang="it-IT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</a:rPr>
              <a:t>"</a:t>
            </a:r>
            <a:r>
              <a:rPr kumimoji="0" lang="it-IT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2F75FF"/>
                </a:solidFill>
                <a:effectLst/>
                <a:uLnTx/>
                <a:uFillTx/>
                <a:latin typeface="Calibri" pitchFamily="34" charset="0"/>
              </a:rPr>
              <a:t>1.0.0</a:t>
            </a:r>
            <a:r>
              <a:rPr kumimoji="0" lang="it-IT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</a:rPr>
              <a:t>" &gt;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</a:rPr>
              <a:t>   	&lt;</a:t>
            </a:r>
            <a:r>
              <a:rPr kumimoji="0" lang="it-IT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</a:rPr>
              <a:t>AssignedSensorId</a:t>
            </a:r>
            <a:r>
              <a:rPr kumimoji="0" lang="it-IT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</a:rPr>
              <a:t>&gt;</a:t>
            </a:r>
            <a:r>
              <a:rPr kumimoji="0" lang="it-IT" sz="20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</a:rPr>
              <a:t>urn</a:t>
            </a:r>
            <a:r>
              <a:rPr kumimoji="0" lang="it-IT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</a:rPr>
              <a:t>:</a:t>
            </a:r>
            <a:r>
              <a:rPr kumimoji="0" lang="it-IT" sz="20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</a:rPr>
              <a:t>ogc</a:t>
            </a:r>
            <a:r>
              <a:rPr kumimoji="0" lang="it-IT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</a:rPr>
              <a:t>:</a:t>
            </a:r>
            <a:r>
              <a:rPr kumimoji="0" lang="it-IT" sz="20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</a:rPr>
              <a:t>object</a:t>
            </a:r>
            <a:r>
              <a:rPr kumimoji="0" lang="it-IT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</a:rPr>
              <a:t>:</a:t>
            </a:r>
            <a:r>
              <a:rPr kumimoji="0" lang="it-IT" sz="20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</a:rPr>
              <a:t>sensor</a:t>
            </a:r>
            <a:r>
              <a:rPr kumimoji="0" lang="it-IT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</a:rPr>
              <a:t>:</a:t>
            </a:r>
            <a:r>
              <a:rPr kumimoji="0" lang="it-IT" sz="20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</a:rPr>
              <a:t>x-ist</a:t>
            </a:r>
            <a:r>
              <a:rPr kumimoji="0" lang="it-IT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</a:rPr>
              <a:t>::a4f&lt;/</a:t>
            </a:r>
            <a:r>
              <a:rPr kumimoji="0" lang="it-IT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</a:rPr>
              <a:t>AssignedSensorId</a:t>
            </a:r>
            <a:r>
              <a:rPr kumimoji="0" lang="it-IT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</a:rPr>
              <a:t>&gt;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</a:rPr>
              <a:t>	</a:t>
            </a:r>
            <a:r>
              <a:rPr kumimoji="0" lang="it-IT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itchFamily="34" charset="0"/>
              </a:rPr>
              <a:t>&lt;!</a:t>
            </a:r>
            <a:r>
              <a:rPr kumimoji="0" lang="it-IT" sz="20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itchFamily="34" charset="0"/>
              </a:rPr>
              <a:t>--</a:t>
            </a:r>
            <a:r>
              <a:rPr kumimoji="0" lang="it-IT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itchFamily="34" charset="0"/>
              </a:rPr>
              <a:t> quello restituito dal </a:t>
            </a:r>
            <a:r>
              <a:rPr kumimoji="0" lang="it-IT" sz="20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itchFamily="34" charset="0"/>
              </a:rPr>
              <a:t>RegisterSensor</a:t>
            </a:r>
            <a:r>
              <a:rPr kumimoji="0" lang="it-IT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itchFamily="34" charset="0"/>
              </a:rPr>
              <a:t> </a:t>
            </a:r>
            <a:r>
              <a:rPr kumimoji="0" lang="it-IT" sz="20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itchFamily="34" charset="0"/>
              </a:rPr>
              <a:t>--</a:t>
            </a:r>
            <a:r>
              <a:rPr kumimoji="0" lang="it-IT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itchFamily="34" charset="0"/>
              </a:rPr>
              <a:t>&gt;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</a:rPr>
              <a:t>   	&lt;</a:t>
            </a:r>
            <a:r>
              <a:rPr kumimoji="0" lang="it-IT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</a:rPr>
              <a:t>om</a:t>
            </a:r>
            <a:r>
              <a:rPr kumimoji="0" lang="it-IT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</a:rPr>
              <a:t>:</a:t>
            </a:r>
            <a:r>
              <a:rPr kumimoji="0" lang="it-IT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</a:rPr>
              <a:t>Observation</a:t>
            </a:r>
            <a:r>
              <a:rPr kumimoji="0" lang="it-IT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</a:rPr>
              <a:t>&gt;…&lt;</a:t>
            </a:r>
            <a:r>
              <a:rPr kumimoji="0" lang="it-IT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</a:rPr>
              <a:t>om</a:t>
            </a:r>
            <a:r>
              <a:rPr kumimoji="0" lang="it-IT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</a:rPr>
              <a:t>:</a:t>
            </a:r>
            <a:r>
              <a:rPr kumimoji="0" lang="it-IT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</a:rPr>
              <a:t>Observation</a:t>
            </a:r>
            <a:r>
              <a:rPr kumimoji="0" lang="it-IT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</a:rPr>
              <a:t>&gt;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</a:rPr>
              <a:t>&lt;</a:t>
            </a:r>
            <a:r>
              <a:rPr kumimoji="0" lang="it-IT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</a:rPr>
              <a:t>sos</a:t>
            </a:r>
            <a:r>
              <a:rPr kumimoji="0" lang="it-IT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</a:rPr>
              <a:t>:</a:t>
            </a:r>
            <a:r>
              <a:rPr kumimoji="0" lang="it-IT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</a:rPr>
              <a:t>InsertObservation</a:t>
            </a:r>
            <a:r>
              <a:rPr kumimoji="0" lang="it-IT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</a:rPr>
              <a:t>&gt;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0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itchFamily="34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InsertObservation</a:t>
            </a:r>
            <a:r>
              <a:rPr lang="it-IT" dirty="0" smtClean="0"/>
              <a:t>: risposta</a:t>
            </a:r>
            <a:endParaRPr lang="it-IT" dirty="0"/>
          </a:p>
        </p:txBody>
      </p:sp>
      <p:sp>
        <p:nvSpPr>
          <p:cNvPr id="7" name="Rectangle 4"/>
          <p:cNvSpPr/>
          <p:nvPr/>
        </p:nvSpPr>
        <p:spPr>
          <a:xfrm>
            <a:off x="214282" y="2500868"/>
            <a:ext cx="8715436" cy="1015663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</a:rPr>
              <a:t>&lt;</a:t>
            </a:r>
            <a:r>
              <a:rPr kumimoji="0" lang="it-IT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</a:rPr>
              <a:t>sos</a:t>
            </a:r>
            <a:r>
              <a:rPr kumimoji="0" lang="it-IT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</a:rPr>
              <a:t>:</a:t>
            </a:r>
            <a:r>
              <a:rPr kumimoji="0" lang="it-IT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</a:rPr>
              <a:t>InsertObservationRespose</a:t>
            </a:r>
            <a:r>
              <a:rPr kumimoji="0" lang="it-IT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</a:rPr>
              <a:t>&gt;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2000" kern="0" dirty="0" smtClean="0">
                <a:solidFill>
                  <a:srgbClr val="000000"/>
                </a:solidFill>
                <a:latin typeface="Calibri" pitchFamily="34" charset="0"/>
              </a:rPr>
              <a:t>    </a:t>
            </a:r>
            <a:r>
              <a:rPr kumimoji="0" lang="it-IT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</a:rPr>
              <a:t>&lt;</a:t>
            </a:r>
            <a:r>
              <a:rPr kumimoji="0" lang="it-IT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Calibri" pitchFamily="34" charset="0"/>
              </a:rPr>
              <a:t>sos</a:t>
            </a:r>
            <a:r>
              <a:rPr kumimoji="0" lang="it-IT" sz="2000" b="1" i="0" u="none" strike="noStrike" kern="0" cap="none" spc="0" normalizeH="0" baseline="0" noProof="0" dirty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Calibri" pitchFamily="34" charset="0"/>
              </a:rPr>
              <a:t>:</a:t>
            </a:r>
            <a:r>
              <a:rPr kumimoji="0" lang="it-IT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Calibri" pitchFamily="34" charset="0"/>
              </a:rPr>
              <a:t>AssignedObservationId</a:t>
            </a:r>
            <a:r>
              <a:rPr lang="it-IT" sz="2000" kern="0" dirty="0" smtClean="0">
                <a:solidFill>
                  <a:srgbClr val="000000"/>
                </a:solidFill>
                <a:latin typeface="Calibri" pitchFamily="34" charset="0"/>
              </a:rPr>
              <a:t>&gt;10293&lt;/ </a:t>
            </a:r>
            <a:r>
              <a:rPr lang="it-IT" sz="2000" b="1" kern="0" dirty="0" err="1" smtClean="0">
                <a:solidFill>
                  <a:schemeClr val="accent5"/>
                </a:solidFill>
                <a:latin typeface="Calibri" pitchFamily="34" charset="0"/>
              </a:rPr>
              <a:t>sos</a:t>
            </a:r>
            <a:r>
              <a:rPr lang="it-IT" sz="2000" b="1" kern="0" dirty="0" smtClean="0">
                <a:solidFill>
                  <a:schemeClr val="accent5"/>
                </a:solidFill>
                <a:latin typeface="Calibri" pitchFamily="34" charset="0"/>
              </a:rPr>
              <a:t>:</a:t>
            </a:r>
            <a:r>
              <a:rPr lang="it-IT" sz="2000" b="1" kern="0" dirty="0" err="1" smtClean="0">
                <a:solidFill>
                  <a:srgbClr val="7030A0"/>
                </a:solidFill>
                <a:latin typeface="Calibri" pitchFamily="34" charset="0"/>
              </a:rPr>
              <a:t>AssignedObservationId</a:t>
            </a:r>
            <a:r>
              <a:rPr lang="it-IT" sz="2000" b="1" kern="0" dirty="0" smtClean="0">
                <a:solidFill>
                  <a:srgbClr val="7030A0"/>
                </a:solidFill>
                <a:latin typeface="Calibri" pitchFamily="34" charset="0"/>
              </a:rPr>
              <a:t> </a:t>
            </a:r>
            <a:r>
              <a:rPr kumimoji="0" lang="it-IT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</a:rPr>
              <a:t>&gt;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</a:rPr>
              <a:t>&lt;</a:t>
            </a:r>
            <a:r>
              <a:rPr lang="it-IT" sz="2000" b="1" kern="0" dirty="0" smtClean="0">
                <a:solidFill>
                  <a:srgbClr val="7030A0"/>
                </a:solidFill>
                <a:latin typeface="Calibri" pitchFamily="34" charset="0"/>
              </a:rPr>
              <a:t>/</a:t>
            </a:r>
            <a:r>
              <a:rPr lang="it-IT" sz="2000" b="1" kern="0" dirty="0" err="1" smtClean="0">
                <a:solidFill>
                  <a:srgbClr val="7030A0"/>
                </a:solidFill>
                <a:latin typeface="Calibri" pitchFamily="34" charset="0"/>
              </a:rPr>
              <a:t>sos</a:t>
            </a:r>
            <a:r>
              <a:rPr lang="it-IT" sz="2000" b="1" kern="0" dirty="0" smtClean="0">
                <a:solidFill>
                  <a:srgbClr val="7030A0"/>
                </a:solidFill>
                <a:latin typeface="Calibri" pitchFamily="34" charset="0"/>
              </a:rPr>
              <a:t>:</a:t>
            </a:r>
            <a:r>
              <a:rPr lang="it-IT" sz="2000" b="1" kern="0" dirty="0" err="1" smtClean="0">
                <a:solidFill>
                  <a:srgbClr val="7030A0"/>
                </a:solidFill>
                <a:latin typeface="Calibri" pitchFamily="34" charset="0"/>
              </a:rPr>
              <a:t>InsertObservationRespose</a:t>
            </a:r>
            <a:r>
              <a:rPr lang="it-IT" sz="2000" b="1" kern="0" dirty="0" smtClean="0">
                <a:solidFill>
                  <a:srgbClr val="7030A0"/>
                </a:solidFill>
                <a:latin typeface="Calibri" pitchFamily="34" charset="0"/>
              </a:rPr>
              <a:t> </a:t>
            </a:r>
            <a:r>
              <a:rPr kumimoji="0" lang="it-IT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</a:rPr>
              <a:t>&gt;</a:t>
            </a:r>
          </a:p>
        </p:txBody>
      </p:sp>
      <p:sp>
        <p:nvSpPr>
          <p:cNvPr id="6" name="Rectangle 4"/>
          <p:cNvSpPr/>
          <p:nvPr/>
        </p:nvSpPr>
        <p:spPr>
          <a:xfrm>
            <a:off x="214282" y="4572008"/>
            <a:ext cx="8929718" cy="1015663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</a:rPr>
              <a:t>&lt;</a:t>
            </a:r>
            <a:r>
              <a:rPr kumimoji="0" lang="it-IT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</a:rPr>
              <a:t>sos</a:t>
            </a:r>
            <a:r>
              <a:rPr kumimoji="0" lang="it-IT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</a:rPr>
              <a:t>:</a:t>
            </a:r>
            <a:r>
              <a:rPr kumimoji="0" lang="it-IT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</a:rPr>
              <a:t>InsertObservationRespose</a:t>
            </a:r>
            <a:r>
              <a:rPr kumimoji="0" lang="it-IT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</a:rPr>
              <a:t>&gt;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2000" kern="0" dirty="0" smtClean="0">
                <a:solidFill>
                  <a:srgbClr val="000000"/>
                </a:solidFill>
                <a:latin typeface="Calibri" pitchFamily="34" charset="0"/>
              </a:rPr>
              <a:t>    </a:t>
            </a:r>
            <a:r>
              <a:rPr kumimoji="0" lang="it-IT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</a:rPr>
              <a:t>&lt;</a:t>
            </a:r>
            <a:r>
              <a:rPr kumimoji="0" lang="it-IT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Calibri" pitchFamily="34" charset="0"/>
              </a:rPr>
              <a:t>sos</a:t>
            </a:r>
            <a:r>
              <a:rPr kumimoji="0" lang="it-IT" sz="2000" b="1" i="0" u="none" strike="noStrike" kern="0" cap="none" spc="0" normalizeH="0" baseline="0" noProof="0" dirty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Calibri" pitchFamily="34" charset="0"/>
              </a:rPr>
              <a:t>:</a:t>
            </a:r>
            <a:r>
              <a:rPr kumimoji="0" lang="it-IT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Calibri" pitchFamily="34" charset="0"/>
              </a:rPr>
              <a:t>AssignedObservationId</a:t>
            </a:r>
            <a:r>
              <a:rPr lang="it-IT" sz="2000" kern="0" dirty="0" smtClean="0">
                <a:solidFill>
                  <a:srgbClr val="000000"/>
                </a:solidFill>
                <a:latin typeface="Calibri" pitchFamily="34" charset="0"/>
              </a:rPr>
              <a:t>&gt;2293@2294@2295&lt;/ </a:t>
            </a:r>
            <a:r>
              <a:rPr lang="it-IT" sz="2000" b="1" kern="0" dirty="0" err="1" smtClean="0">
                <a:solidFill>
                  <a:schemeClr val="accent5"/>
                </a:solidFill>
                <a:latin typeface="Calibri" pitchFamily="34" charset="0"/>
              </a:rPr>
              <a:t>sos</a:t>
            </a:r>
            <a:r>
              <a:rPr lang="it-IT" sz="2000" b="1" kern="0" dirty="0" smtClean="0">
                <a:solidFill>
                  <a:schemeClr val="accent5"/>
                </a:solidFill>
                <a:latin typeface="Calibri" pitchFamily="34" charset="0"/>
              </a:rPr>
              <a:t>:</a:t>
            </a:r>
            <a:r>
              <a:rPr lang="it-IT" sz="2000" b="1" kern="0" dirty="0" err="1" smtClean="0">
                <a:solidFill>
                  <a:srgbClr val="7030A0"/>
                </a:solidFill>
                <a:latin typeface="Calibri" pitchFamily="34" charset="0"/>
              </a:rPr>
              <a:t>AssignedObservationId</a:t>
            </a:r>
            <a:r>
              <a:rPr lang="it-IT" sz="2000" b="1" kern="0" dirty="0" smtClean="0">
                <a:solidFill>
                  <a:srgbClr val="7030A0"/>
                </a:solidFill>
                <a:latin typeface="Calibri" pitchFamily="34" charset="0"/>
              </a:rPr>
              <a:t> </a:t>
            </a:r>
            <a:r>
              <a:rPr kumimoji="0" lang="it-IT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</a:rPr>
              <a:t>&gt;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</a:rPr>
              <a:t>&lt;</a:t>
            </a:r>
            <a:r>
              <a:rPr lang="it-IT" sz="2000" b="1" kern="0" dirty="0" smtClean="0">
                <a:solidFill>
                  <a:srgbClr val="7030A0"/>
                </a:solidFill>
                <a:latin typeface="Calibri" pitchFamily="34" charset="0"/>
              </a:rPr>
              <a:t>/</a:t>
            </a:r>
            <a:r>
              <a:rPr lang="it-IT" sz="2000" b="1" kern="0" dirty="0" err="1" smtClean="0">
                <a:solidFill>
                  <a:srgbClr val="7030A0"/>
                </a:solidFill>
                <a:latin typeface="Calibri" pitchFamily="34" charset="0"/>
              </a:rPr>
              <a:t>sos</a:t>
            </a:r>
            <a:r>
              <a:rPr lang="it-IT" sz="2000" b="1" kern="0" dirty="0" smtClean="0">
                <a:solidFill>
                  <a:srgbClr val="7030A0"/>
                </a:solidFill>
                <a:latin typeface="Calibri" pitchFamily="34" charset="0"/>
              </a:rPr>
              <a:t>:</a:t>
            </a:r>
            <a:r>
              <a:rPr lang="it-IT" sz="2000" b="1" kern="0" dirty="0" err="1" smtClean="0">
                <a:solidFill>
                  <a:srgbClr val="7030A0"/>
                </a:solidFill>
                <a:latin typeface="Calibri" pitchFamily="34" charset="0"/>
              </a:rPr>
              <a:t>InsertObservationRespose</a:t>
            </a:r>
            <a:r>
              <a:rPr lang="it-IT" sz="2000" b="1" kern="0" dirty="0" smtClean="0">
                <a:solidFill>
                  <a:srgbClr val="7030A0"/>
                </a:solidFill>
                <a:latin typeface="Calibri" pitchFamily="34" charset="0"/>
              </a:rPr>
              <a:t> </a:t>
            </a:r>
            <a:r>
              <a:rPr kumimoji="0" lang="it-IT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</a:rPr>
              <a:t>&gt;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685792"/>
          </a:xfrm>
        </p:spPr>
        <p:txBody>
          <a:bodyPr anchor="t"/>
          <a:lstStyle/>
          <a:p>
            <a:r>
              <a:rPr lang="it-IT" dirty="0" smtClean="0">
                <a:solidFill>
                  <a:schemeClr val="bg1"/>
                </a:solidFill>
              </a:rPr>
              <a:t>Inserimento di un’osservazione singola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457200" y="3857628"/>
            <a:ext cx="8229600" cy="6857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it-IT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Inserimento di osservazioni multiple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GetCapabilities</a:t>
            </a:r>
            <a:r>
              <a:rPr lang="it-IT" dirty="0" smtClean="0"/>
              <a:t>: richiesta</a:t>
            </a:r>
            <a:endParaRPr lang="it-IT" dirty="0"/>
          </a:p>
        </p:txBody>
      </p:sp>
      <p:sp>
        <p:nvSpPr>
          <p:cNvPr id="5" name="Rectangle 3"/>
          <p:cNvSpPr/>
          <p:nvPr/>
        </p:nvSpPr>
        <p:spPr>
          <a:xfrm>
            <a:off x="357190" y="1928802"/>
            <a:ext cx="9001156" cy="523220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800" b="1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itchFamily="34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0" y="1214422"/>
            <a:ext cx="9144000" cy="491174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it-IT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Metodo POST</a:t>
            </a:r>
          </a:p>
          <a:p>
            <a:pPr marL="1714500" marR="0" lvl="4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it-IT" sz="24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lang="it-IT" sz="2400" b="1" kern="0" dirty="0" smtClean="0">
              <a:solidFill>
                <a:srgbClr val="000000"/>
              </a:solidFill>
              <a:latin typeface="Calibri" pitchFamily="34" charset="0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it-IT" sz="24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lang="it-IT" sz="2400" b="1" kern="0" dirty="0" smtClean="0">
              <a:solidFill>
                <a:srgbClr val="000000"/>
              </a:solidFill>
              <a:latin typeface="Calibri" pitchFamily="34" charset="0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it-IT" sz="24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it-IT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Metodo GET</a:t>
            </a:r>
          </a:p>
        </p:txBody>
      </p:sp>
      <p:sp>
        <p:nvSpPr>
          <p:cNvPr id="7" name="Rettangolo 6"/>
          <p:cNvSpPr/>
          <p:nvPr/>
        </p:nvSpPr>
        <p:spPr>
          <a:xfrm>
            <a:off x="642910" y="4418966"/>
            <a:ext cx="850109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it-IT" sz="2000" b="1" dirty="0" smtClean="0">
                <a:solidFill>
                  <a:schemeClr val="bg1"/>
                </a:solidFill>
                <a:latin typeface="Calibri" pitchFamily="34" charset="0"/>
              </a:rPr>
              <a:t>http://localhost/sos/srv1? </a:t>
            </a:r>
            <a:br>
              <a:rPr lang="it-IT" sz="2000" b="1" dirty="0" smtClean="0">
                <a:solidFill>
                  <a:schemeClr val="bg1"/>
                </a:solidFill>
                <a:latin typeface="Calibri" pitchFamily="34" charset="0"/>
              </a:rPr>
            </a:br>
            <a:r>
              <a:rPr lang="it-IT" sz="2000" b="1" dirty="0" smtClean="0">
                <a:solidFill>
                  <a:schemeClr val="accent5"/>
                </a:solidFill>
                <a:latin typeface="Calibri" pitchFamily="34" charset="0"/>
              </a:rPr>
              <a:t>request</a:t>
            </a:r>
            <a:r>
              <a:rPr lang="it-IT" sz="2000" b="1" dirty="0" smtClean="0">
                <a:solidFill>
                  <a:schemeClr val="bg1"/>
                </a:solidFill>
                <a:latin typeface="Calibri" pitchFamily="34" charset="0"/>
              </a:rPr>
              <a:t>=GetCapabilities&amp;</a:t>
            </a:r>
            <a:br>
              <a:rPr lang="it-IT" sz="2000" b="1" dirty="0" smtClean="0">
                <a:solidFill>
                  <a:schemeClr val="bg1"/>
                </a:solidFill>
                <a:latin typeface="Calibri" pitchFamily="34" charset="0"/>
              </a:rPr>
            </a:br>
            <a:r>
              <a:rPr lang="it-IT" sz="2000" b="1" dirty="0" err="1" smtClean="0">
                <a:solidFill>
                  <a:schemeClr val="accent5"/>
                </a:solidFill>
                <a:latin typeface="Calibri" pitchFamily="34" charset="0"/>
              </a:rPr>
              <a:t>section</a:t>
            </a:r>
            <a:r>
              <a:rPr lang="it-IT" sz="2000" b="1" dirty="0" err="1" smtClean="0">
                <a:solidFill>
                  <a:schemeClr val="bg1"/>
                </a:solidFill>
                <a:latin typeface="Calibri" pitchFamily="34" charset="0"/>
              </a:rPr>
              <a:t>=</a:t>
            </a:r>
            <a:r>
              <a:rPr lang="it-IT" sz="2000" b="1" dirty="0" smtClean="0">
                <a:solidFill>
                  <a:schemeClr val="bg1"/>
                </a:solidFill>
                <a:latin typeface="Calibri" pitchFamily="34" charset="0"/>
              </a:rPr>
              <a:t> </a:t>
            </a:r>
            <a:r>
              <a:rPr lang="it-IT" sz="2000" b="1" dirty="0" err="1" smtClean="0">
                <a:solidFill>
                  <a:schemeClr val="bg1"/>
                </a:solidFill>
                <a:latin typeface="Calibri" pitchFamily="34" charset="0"/>
              </a:rPr>
              <a:t>serviceidentification</a:t>
            </a:r>
            <a:r>
              <a:rPr lang="it-IT" sz="2000" b="1" dirty="0" smtClean="0">
                <a:solidFill>
                  <a:schemeClr val="bg1"/>
                </a:solidFill>
                <a:latin typeface="Calibri" pitchFamily="34" charset="0"/>
              </a:rPr>
              <a:t>,</a:t>
            </a:r>
            <a:r>
              <a:rPr lang="it-IT" sz="2000" b="1" dirty="0" err="1" smtClean="0">
                <a:solidFill>
                  <a:schemeClr val="bg1"/>
                </a:solidFill>
                <a:latin typeface="Calibri" pitchFamily="34" charset="0"/>
              </a:rPr>
              <a:t>serviceprovider</a:t>
            </a:r>
            <a:r>
              <a:rPr lang="it-IT" sz="2000" b="1" dirty="0" smtClean="0">
                <a:solidFill>
                  <a:schemeClr val="bg1"/>
                </a:solidFill>
                <a:latin typeface="Calibri" pitchFamily="34" charset="0"/>
              </a:rPr>
              <a:t>,</a:t>
            </a:r>
            <a:r>
              <a:rPr lang="it-IT" sz="2000" b="1" dirty="0" err="1" smtClean="0">
                <a:solidFill>
                  <a:schemeClr val="bg1"/>
                </a:solidFill>
                <a:latin typeface="Calibri" pitchFamily="34" charset="0"/>
              </a:rPr>
              <a:t>operationsmetadata</a:t>
            </a:r>
            <a:r>
              <a:rPr lang="it-IT" sz="2000" b="1" dirty="0" smtClean="0">
                <a:solidFill>
                  <a:schemeClr val="bg1"/>
                </a:solidFill>
                <a:latin typeface="Calibri" pitchFamily="34" charset="0"/>
              </a:rPr>
              <a:t>,</a:t>
            </a:r>
            <a:r>
              <a:rPr lang="it-IT" sz="2000" b="1" dirty="0" err="1" smtClean="0">
                <a:solidFill>
                  <a:schemeClr val="bg1"/>
                </a:solidFill>
                <a:latin typeface="Calibri" pitchFamily="34" charset="0"/>
              </a:rPr>
              <a:t>contents&amp;</a:t>
            </a:r>
            <a:r>
              <a:rPr lang="it-IT" sz="2000" b="1" dirty="0" smtClean="0">
                <a:solidFill>
                  <a:schemeClr val="bg1"/>
                </a:solidFill>
                <a:latin typeface="Calibri" pitchFamily="34" charset="0"/>
              </a:rPr>
              <a:t> </a:t>
            </a:r>
            <a:br>
              <a:rPr lang="it-IT" sz="2000" b="1" dirty="0" smtClean="0">
                <a:solidFill>
                  <a:schemeClr val="bg1"/>
                </a:solidFill>
                <a:latin typeface="Calibri" pitchFamily="34" charset="0"/>
              </a:rPr>
            </a:br>
            <a:r>
              <a:rPr lang="it-IT" sz="2000" b="1" dirty="0" smtClean="0">
                <a:solidFill>
                  <a:schemeClr val="accent5"/>
                </a:solidFill>
                <a:latin typeface="Calibri" pitchFamily="34" charset="0"/>
              </a:rPr>
              <a:t>service</a:t>
            </a:r>
            <a:r>
              <a:rPr lang="it-IT" sz="2000" b="1" dirty="0" smtClean="0">
                <a:solidFill>
                  <a:schemeClr val="bg1"/>
                </a:solidFill>
                <a:latin typeface="Calibri" pitchFamily="34" charset="0"/>
              </a:rPr>
              <a:t>=SOS&amp;</a:t>
            </a:r>
            <a:br>
              <a:rPr lang="it-IT" sz="2000" b="1" dirty="0" smtClean="0">
                <a:solidFill>
                  <a:schemeClr val="bg1"/>
                </a:solidFill>
                <a:latin typeface="Calibri" pitchFamily="34" charset="0"/>
              </a:rPr>
            </a:br>
            <a:r>
              <a:rPr lang="it-IT" sz="2000" b="1" dirty="0" smtClean="0">
                <a:solidFill>
                  <a:schemeClr val="accent5"/>
                </a:solidFill>
                <a:latin typeface="Calibri" pitchFamily="34" charset="0"/>
              </a:rPr>
              <a:t>version</a:t>
            </a:r>
            <a:r>
              <a:rPr lang="it-IT" sz="2000" b="1" dirty="0" smtClean="0">
                <a:solidFill>
                  <a:schemeClr val="bg1"/>
                </a:solidFill>
                <a:latin typeface="Calibri" pitchFamily="34" charset="0"/>
              </a:rPr>
              <a:t>=1.0.0</a:t>
            </a:r>
          </a:p>
        </p:txBody>
      </p:sp>
      <p:sp>
        <p:nvSpPr>
          <p:cNvPr id="9" name="Rettangolo 8"/>
          <p:cNvSpPr/>
          <p:nvPr/>
        </p:nvSpPr>
        <p:spPr>
          <a:xfrm>
            <a:off x="642910" y="1714488"/>
            <a:ext cx="850109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  <a:latin typeface="Calibri" pitchFamily="34" charset="0"/>
              </a:rPr>
              <a:t>&lt;</a:t>
            </a:r>
            <a:r>
              <a:rPr lang="en-US" sz="2400" b="1" dirty="0" err="1" smtClean="0">
                <a:solidFill>
                  <a:schemeClr val="accent5"/>
                </a:solidFill>
                <a:latin typeface="Calibri" pitchFamily="34" charset="0"/>
              </a:rPr>
              <a:t>sos:GetCapabilities</a:t>
            </a:r>
            <a:r>
              <a:rPr lang="en-US" sz="2400" b="1" dirty="0" smtClean="0">
                <a:solidFill>
                  <a:schemeClr val="bg1"/>
                </a:solidFill>
                <a:latin typeface="Calibri" pitchFamily="34" charset="0"/>
              </a:rPr>
              <a:t>   </a:t>
            </a:r>
            <a:r>
              <a:rPr lang="en-US" sz="2400" b="1" dirty="0" err="1" smtClean="0">
                <a:solidFill>
                  <a:schemeClr val="bg1"/>
                </a:solidFill>
                <a:latin typeface="Calibri" pitchFamily="34" charset="0"/>
              </a:rPr>
              <a:t>xmlns</a:t>
            </a:r>
            <a:r>
              <a:rPr lang="en-US" sz="2400" b="1" dirty="0" smtClean="0">
                <a:solidFill>
                  <a:schemeClr val="bg1"/>
                </a:solidFill>
                <a:latin typeface="Calibri" pitchFamily="34" charset="0"/>
              </a:rPr>
              <a:t>…  </a:t>
            </a:r>
            <a:r>
              <a:rPr lang="en-US" sz="2400" b="1" dirty="0" smtClean="0">
                <a:solidFill>
                  <a:schemeClr val="accent5"/>
                </a:solidFill>
                <a:latin typeface="Calibri" pitchFamily="34" charset="0"/>
              </a:rPr>
              <a:t>version</a:t>
            </a:r>
            <a:r>
              <a:rPr lang="en-US" sz="2400" b="1" dirty="0" smtClean="0">
                <a:solidFill>
                  <a:schemeClr val="bg1"/>
                </a:solidFill>
                <a:latin typeface="Calibri" pitchFamily="34" charset="0"/>
              </a:rPr>
              <a:t>="1.0.0" </a:t>
            </a:r>
            <a:r>
              <a:rPr lang="en-US" sz="2400" b="1" dirty="0" smtClean="0">
                <a:solidFill>
                  <a:schemeClr val="accent5"/>
                </a:solidFill>
                <a:latin typeface="Calibri" pitchFamily="34" charset="0"/>
              </a:rPr>
              <a:t>service</a:t>
            </a:r>
            <a:r>
              <a:rPr lang="en-US" sz="2400" b="1" dirty="0" smtClean="0">
                <a:solidFill>
                  <a:schemeClr val="bg1"/>
                </a:solidFill>
                <a:latin typeface="Calibri" pitchFamily="34" charset="0"/>
              </a:rPr>
              <a:t>="SOS"&gt;</a:t>
            </a:r>
          </a:p>
          <a:p>
            <a:r>
              <a:rPr lang="en-US" sz="2400" b="1" dirty="0" smtClean="0">
                <a:solidFill>
                  <a:schemeClr val="bg1"/>
                </a:solidFill>
                <a:latin typeface="Calibri" pitchFamily="34" charset="0"/>
              </a:rPr>
              <a:t>    &lt;</a:t>
            </a:r>
            <a:r>
              <a:rPr lang="en-US" sz="2400" b="1" dirty="0" smtClean="0">
                <a:solidFill>
                  <a:schemeClr val="accent5"/>
                </a:solidFill>
                <a:latin typeface="Calibri" pitchFamily="34" charset="0"/>
              </a:rPr>
              <a:t>section</a:t>
            </a:r>
            <a:r>
              <a:rPr lang="en-US" sz="2400" b="1" dirty="0" smtClean="0">
                <a:solidFill>
                  <a:schemeClr val="bg1"/>
                </a:solidFill>
                <a:latin typeface="Calibri" pitchFamily="34" charset="0"/>
              </a:rPr>
              <a:t>&gt;</a:t>
            </a:r>
            <a:r>
              <a:rPr lang="en-US" sz="2400" b="1" dirty="0" err="1" smtClean="0">
                <a:solidFill>
                  <a:schemeClr val="bg1"/>
                </a:solidFill>
                <a:latin typeface="Calibri" pitchFamily="34" charset="0"/>
              </a:rPr>
              <a:t>serviceidentification</a:t>
            </a:r>
            <a:r>
              <a:rPr lang="en-US" sz="2400" b="1" dirty="0" smtClean="0">
                <a:solidFill>
                  <a:schemeClr val="bg1"/>
                </a:solidFill>
                <a:latin typeface="Calibri" pitchFamily="34" charset="0"/>
              </a:rPr>
              <a:t>&lt;/</a:t>
            </a:r>
            <a:r>
              <a:rPr lang="en-US" sz="2400" b="1" dirty="0" smtClean="0">
                <a:solidFill>
                  <a:schemeClr val="accent5"/>
                </a:solidFill>
                <a:latin typeface="Calibri" pitchFamily="34" charset="0"/>
              </a:rPr>
              <a:t>section</a:t>
            </a:r>
            <a:r>
              <a:rPr lang="en-US" sz="2400" b="1" dirty="0" smtClean="0">
                <a:solidFill>
                  <a:schemeClr val="bg1"/>
                </a:solidFill>
                <a:latin typeface="Calibri" pitchFamily="34" charset="0"/>
              </a:rPr>
              <a:t>&gt;</a:t>
            </a:r>
          </a:p>
          <a:p>
            <a:r>
              <a:rPr lang="en-US" sz="2400" b="1" dirty="0" smtClean="0">
                <a:solidFill>
                  <a:schemeClr val="bg1"/>
                </a:solidFill>
                <a:latin typeface="Calibri" pitchFamily="34" charset="0"/>
              </a:rPr>
              <a:t>    &lt;</a:t>
            </a:r>
            <a:r>
              <a:rPr lang="en-US" sz="2400" b="1" dirty="0" smtClean="0">
                <a:solidFill>
                  <a:schemeClr val="accent5"/>
                </a:solidFill>
                <a:latin typeface="Calibri" pitchFamily="34" charset="0"/>
              </a:rPr>
              <a:t>section</a:t>
            </a:r>
            <a:r>
              <a:rPr lang="en-US" sz="2400" b="1" dirty="0" smtClean="0">
                <a:solidFill>
                  <a:schemeClr val="bg1"/>
                </a:solidFill>
                <a:latin typeface="Calibri" pitchFamily="34" charset="0"/>
              </a:rPr>
              <a:t>&gt;</a:t>
            </a:r>
            <a:r>
              <a:rPr lang="en-US" sz="2400" b="1" dirty="0" err="1" smtClean="0">
                <a:solidFill>
                  <a:schemeClr val="bg1"/>
                </a:solidFill>
                <a:latin typeface="Calibri" pitchFamily="34" charset="0"/>
              </a:rPr>
              <a:t>serviceprovider</a:t>
            </a:r>
            <a:r>
              <a:rPr lang="en-US" sz="2400" b="1" dirty="0" smtClean="0">
                <a:solidFill>
                  <a:schemeClr val="bg1"/>
                </a:solidFill>
                <a:latin typeface="Calibri" pitchFamily="34" charset="0"/>
              </a:rPr>
              <a:t>&lt;/</a:t>
            </a:r>
            <a:r>
              <a:rPr lang="en-US" sz="2400" b="1" dirty="0" smtClean="0">
                <a:solidFill>
                  <a:schemeClr val="accent5"/>
                </a:solidFill>
                <a:latin typeface="Calibri" pitchFamily="34" charset="0"/>
              </a:rPr>
              <a:t>section</a:t>
            </a:r>
            <a:r>
              <a:rPr lang="en-US" sz="2400" b="1" dirty="0" smtClean="0">
                <a:solidFill>
                  <a:schemeClr val="bg1"/>
                </a:solidFill>
                <a:latin typeface="Calibri" pitchFamily="34" charset="0"/>
              </a:rPr>
              <a:t>&gt;</a:t>
            </a:r>
          </a:p>
          <a:p>
            <a:r>
              <a:rPr lang="en-US" sz="2400" b="1" dirty="0" smtClean="0">
                <a:solidFill>
                  <a:schemeClr val="bg1"/>
                </a:solidFill>
                <a:latin typeface="Calibri" pitchFamily="34" charset="0"/>
              </a:rPr>
              <a:t>    &lt;</a:t>
            </a:r>
            <a:r>
              <a:rPr lang="en-US" sz="2400" b="1" dirty="0" smtClean="0">
                <a:solidFill>
                  <a:schemeClr val="accent5"/>
                </a:solidFill>
                <a:latin typeface="Calibri" pitchFamily="34" charset="0"/>
              </a:rPr>
              <a:t>section</a:t>
            </a:r>
            <a:r>
              <a:rPr lang="en-US" sz="2400" b="1" dirty="0" smtClean="0">
                <a:solidFill>
                  <a:schemeClr val="bg1"/>
                </a:solidFill>
                <a:latin typeface="Calibri" pitchFamily="34" charset="0"/>
              </a:rPr>
              <a:t>&gt;</a:t>
            </a:r>
            <a:r>
              <a:rPr lang="en-US" sz="2400" b="1" dirty="0" err="1" smtClean="0">
                <a:solidFill>
                  <a:schemeClr val="bg1"/>
                </a:solidFill>
                <a:latin typeface="Calibri" pitchFamily="34" charset="0"/>
              </a:rPr>
              <a:t>operationsmetadata</a:t>
            </a:r>
            <a:r>
              <a:rPr lang="en-US" sz="2400" b="1" dirty="0" smtClean="0">
                <a:solidFill>
                  <a:schemeClr val="bg1"/>
                </a:solidFill>
                <a:latin typeface="Calibri" pitchFamily="34" charset="0"/>
              </a:rPr>
              <a:t>&lt;/</a:t>
            </a:r>
            <a:r>
              <a:rPr lang="en-US" sz="2400" b="1" dirty="0" smtClean="0">
                <a:solidFill>
                  <a:schemeClr val="accent5"/>
                </a:solidFill>
                <a:latin typeface="Calibri" pitchFamily="34" charset="0"/>
              </a:rPr>
              <a:t>section</a:t>
            </a:r>
            <a:r>
              <a:rPr lang="en-US" sz="2400" b="1" dirty="0" smtClean="0">
                <a:solidFill>
                  <a:schemeClr val="bg1"/>
                </a:solidFill>
                <a:latin typeface="Calibri" pitchFamily="34" charset="0"/>
              </a:rPr>
              <a:t>&gt;</a:t>
            </a:r>
          </a:p>
          <a:p>
            <a:r>
              <a:rPr lang="en-US" sz="2400" b="1" dirty="0" smtClean="0">
                <a:solidFill>
                  <a:schemeClr val="bg1"/>
                </a:solidFill>
                <a:latin typeface="Calibri" pitchFamily="34" charset="0"/>
              </a:rPr>
              <a:t>    &lt;</a:t>
            </a:r>
            <a:r>
              <a:rPr lang="en-US" sz="2400" b="1" dirty="0" smtClean="0">
                <a:solidFill>
                  <a:schemeClr val="accent5"/>
                </a:solidFill>
                <a:latin typeface="Calibri" pitchFamily="34" charset="0"/>
              </a:rPr>
              <a:t>section</a:t>
            </a:r>
            <a:r>
              <a:rPr lang="en-US" sz="2400" b="1" dirty="0" smtClean="0">
                <a:solidFill>
                  <a:schemeClr val="bg1"/>
                </a:solidFill>
                <a:latin typeface="Calibri" pitchFamily="34" charset="0"/>
              </a:rPr>
              <a:t>&gt;contents&lt;/</a:t>
            </a:r>
            <a:r>
              <a:rPr lang="en-US" sz="2400" b="1" dirty="0" smtClean="0">
                <a:solidFill>
                  <a:schemeClr val="accent5"/>
                </a:solidFill>
                <a:latin typeface="Calibri" pitchFamily="34" charset="0"/>
              </a:rPr>
              <a:t>section</a:t>
            </a:r>
            <a:r>
              <a:rPr lang="en-US" sz="2400" b="1" dirty="0" smtClean="0">
                <a:solidFill>
                  <a:schemeClr val="bg1"/>
                </a:solidFill>
                <a:latin typeface="Calibri" pitchFamily="34" charset="0"/>
              </a:rPr>
              <a:t>&gt;</a:t>
            </a:r>
          </a:p>
          <a:p>
            <a:r>
              <a:rPr lang="en-US" sz="2400" b="1" dirty="0" smtClean="0">
                <a:solidFill>
                  <a:schemeClr val="bg1"/>
                </a:solidFill>
                <a:latin typeface="Calibri" pitchFamily="34" charset="0"/>
              </a:rPr>
              <a:t>&lt;/</a:t>
            </a:r>
            <a:r>
              <a:rPr lang="en-US" sz="2400" b="1" dirty="0" err="1" smtClean="0">
                <a:solidFill>
                  <a:schemeClr val="accent5"/>
                </a:solidFill>
                <a:latin typeface="Calibri" pitchFamily="34" charset="0"/>
              </a:rPr>
              <a:t>sos:GetCapabilities</a:t>
            </a:r>
            <a:r>
              <a:rPr lang="en-US" sz="2400" b="1" dirty="0" smtClean="0">
                <a:solidFill>
                  <a:schemeClr val="bg1"/>
                </a:solidFill>
                <a:latin typeface="Calibri" pitchFamily="34" charset="0"/>
              </a:rPr>
              <a:t>&gt;</a:t>
            </a:r>
            <a:endParaRPr lang="en-US" sz="2400" b="1" dirty="0">
              <a:solidFill>
                <a:schemeClr val="bg1"/>
              </a:solidFill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GetCapabilities</a:t>
            </a:r>
            <a:r>
              <a:rPr lang="it-IT" dirty="0" smtClean="0"/>
              <a:t>: risposta</a:t>
            </a:r>
            <a:endParaRPr lang="it-IT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214282" y="1500174"/>
            <a:ext cx="8229600" cy="685792"/>
          </a:xfrm>
        </p:spPr>
        <p:txBody>
          <a:bodyPr anchor="t"/>
          <a:lstStyle/>
          <a:p>
            <a:r>
              <a:rPr lang="it-IT" dirty="0" smtClean="0">
                <a:solidFill>
                  <a:schemeClr val="bg1"/>
                </a:solidFill>
              </a:rPr>
              <a:t>Vediamolo </a:t>
            </a:r>
            <a:r>
              <a:rPr lang="it-IT" dirty="0" err="1" smtClean="0">
                <a:solidFill>
                  <a:schemeClr val="bg1"/>
                </a:solidFill>
              </a:rPr>
              <a:t>insieme…</a:t>
            </a:r>
            <a:endParaRPr lang="it-IT" dirty="0" smtClean="0">
              <a:solidFill>
                <a:schemeClr val="bg1"/>
              </a:solidFill>
            </a:endParaRPr>
          </a:p>
        </p:txBody>
      </p:sp>
      <p:sp>
        <p:nvSpPr>
          <p:cNvPr id="10" name="Rettangolo 9"/>
          <p:cNvSpPr/>
          <p:nvPr/>
        </p:nvSpPr>
        <p:spPr>
          <a:xfrm>
            <a:off x="457200" y="2285992"/>
            <a:ext cx="850109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  <a:latin typeface="Calibri" pitchFamily="34" charset="0"/>
              </a:rPr>
              <a:t>&lt;</a:t>
            </a:r>
            <a:r>
              <a:rPr lang="en-US" sz="2400" b="1" dirty="0" err="1" smtClean="0">
                <a:solidFill>
                  <a:schemeClr val="accent5"/>
                </a:solidFill>
                <a:latin typeface="Calibri" pitchFamily="34" charset="0"/>
              </a:rPr>
              <a:t>sos:Capabilities</a:t>
            </a:r>
            <a:r>
              <a:rPr lang="en-US" sz="2400" b="1" dirty="0" smtClean="0">
                <a:solidFill>
                  <a:schemeClr val="bg1"/>
                </a:solidFill>
                <a:latin typeface="Calibri" pitchFamily="34" charset="0"/>
              </a:rPr>
              <a:t> </a:t>
            </a:r>
            <a:r>
              <a:rPr lang="en-US" sz="2400" b="1" dirty="0" err="1" smtClean="0">
                <a:solidFill>
                  <a:schemeClr val="bg1"/>
                </a:solidFill>
                <a:latin typeface="Calibri" pitchFamily="34" charset="0"/>
              </a:rPr>
              <a:t>xmlns</a:t>
            </a:r>
            <a:r>
              <a:rPr lang="en-US" sz="2400" b="1" dirty="0" smtClean="0">
                <a:solidFill>
                  <a:schemeClr val="bg1"/>
                </a:solidFill>
                <a:latin typeface="Calibri" pitchFamily="34" charset="0"/>
              </a:rPr>
              <a:t>… &gt;</a:t>
            </a:r>
          </a:p>
          <a:p>
            <a:r>
              <a:rPr lang="en-US" sz="2400" b="1" dirty="0" smtClean="0">
                <a:solidFill>
                  <a:schemeClr val="bg1"/>
                </a:solidFill>
                <a:latin typeface="Calibri" pitchFamily="34" charset="0"/>
              </a:rPr>
              <a:t>    &lt;</a:t>
            </a:r>
            <a:r>
              <a:rPr lang="en-US" sz="2400" b="1" dirty="0" err="1" smtClean="0">
                <a:solidFill>
                  <a:schemeClr val="accent5"/>
                </a:solidFill>
                <a:latin typeface="Calibri" pitchFamily="34" charset="0"/>
              </a:rPr>
              <a:t>ows:ServiceIdentification</a:t>
            </a:r>
            <a:r>
              <a:rPr lang="en-US" sz="2400" b="1" dirty="0" smtClean="0">
                <a:solidFill>
                  <a:schemeClr val="bg1"/>
                </a:solidFill>
                <a:latin typeface="Calibri" pitchFamily="34" charset="0"/>
              </a:rPr>
              <a:t>&gt;…&lt;/</a:t>
            </a:r>
            <a:r>
              <a:rPr lang="en-US" sz="2400" b="1" dirty="0" err="1" smtClean="0">
                <a:solidFill>
                  <a:schemeClr val="accent5"/>
                </a:solidFill>
                <a:latin typeface="Calibri" pitchFamily="34" charset="0"/>
              </a:rPr>
              <a:t>ows:ServiceIdentification</a:t>
            </a:r>
            <a:r>
              <a:rPr lang="en-US" sz="2400" b="1" dirty="0" smtClean="0">
                <a:solidFill>
                  <a:schemeClr val="bg1"/>
                </a:solidFill>
                <a:latin typeface="Calibri" pitchFamily="34" charset="0"/>
              </a:rPr>
              <a:t> &gt;</a:t>
            </a:r>
          </a:p>
          <a:p>
            <a:r>
              <a:rPr lang="en-US" sz="2400" b="1" dirty="0" smtClean="0">
                <a:solidFill>
                  <a:schemeClr val="bg1"/>
                </a:solidFill>
                <a:latin typeface="Calibri" pitchFamily="34" charset="0"/>
              </a:rPr>
              <a:t>    &lt;</a:t>
            </a:r>
            <a:r>
              <a:rPr lang="en-US" sz="2400" b="1" dirty="0" err="1" smtClean="0">
                <a:solidFill>
                  <a:schemeClr val="accent5"/>
                </a:solidFill>
                <a:latin typeface="Calibri" pitchFamily="34" charset="0"/>
              </a:rPr>
              <a:t>ows:ServiceProvider</a:t>
            </a:r>
            <a:r>
              <a:rPr lang="en-US" sz="2400" b="1" dirty="0" smtClean="0">
                <a:solidFill>
                  <a:schemeClr val="bg1"/>
                </a:solidFill>
                <a:latin typeface="Calibri" pitchFamily="34" charset="0"/>
              </a:rPr>
              <a:t>&gt;…&lt;</a:t>
            </a:r>
            <a:r>
              <a:rPr lang="en-US" sz="2400" b="1" dirty="0" smtClean="0">
                <a:solidFill>
                  <a:schemeClr val="accent5"/>
                </a:solidFill>
                <a:latin typeface="Calibri" pitchFamily="34" charset="0"/>
              </a:rPr>
              <a:t>/</a:t>
            </a:r>
            <a:r>
              <a:rPr lang="en-US" sz="2400" b="1" dirty="0" err="1" smtClean="0">
                <a:solidFill>
                  <a:schemeClr val="accent5"/>
                </a:solidFill>
                <a:latin typeface="Calibri" pitchFamily="34" charset="0"/>
              </a:rPr>
              <a:t>ows:ServiceProvider</a:t>
            </a:r>
            <a:r>
              <a:rPr lang="en-US" sz="2400" b="1" dirty="0" smtClean="0">
                <a:solidFill>
                  <a:schemeClr val="bg1"/>
                </a:solidFill>
                <a:latin typeface="Calibri" pitchFamily="34" charset="0"/>
              </a:rPr>
              <a:t>&gt;</a:t>
            </a:r>
          </a:p>
          <a:p>
            <a:r>
              <a:rPr lang="en-US" sz="2400" b="1" dirty="0" smtClean="0">
                <a:solidFill>
                  <a:schemeClr val="bg1"/>
                </a:solidFill>
                <a:latin typeface="Calibri" pitchFamily="34" charset="0"/>
              </a:rPr>
              <a:t>    &lt;</a:t>
            </a:r>
            <a:r>
              <a:rPr lang="en-US" sz="2400" b="1" dirty="0" err="1" smtClean="0">
                <a:solidFill>
                  <a:schemeClr val="accent5"/>
                </a:solidFill>
                <a:latin typeface="Calibri" pitchFamily="34" charset="0"/>
              </a:rPr>
              <a:t>ows:OperationsMetadata</a:t>
            </a:r>
            <a:r>
              <a:rPr lang="en-US" sz="2400" b="1" dirty="0" smtClean="0">
                <a:solidFill>
                  <a:schemeClr val="bg1"/>
                </a:solidFill>
                <a:latin typeface="Calibri" pitchFamily="34" charset="0"/>
              </a:rPr>
              <a:t>&gt;…&lt;/</a:t>
            </a:r>
            <a:r>
              <a:rPr lang="en-US" sz="2400" b="1" dirty="0" err="1" smtClean="0">
                <a:solidFill>
                  <a:schemeClr val="accent5"/>
                </a:solidFill>
                <a:latin typeface="Calibri" pitchFamily="34" charset="0"/>
              </a:rPr>
              <a:t>ows:OperationsMetadata</a:t>
            </a:r>
            <a:r>
              <a:rPr lang="en-US" sz="2400" b="1" dirty="0" smtClean="0">
                <a:solidFill>
                  <a:schemeClr val="bg1"/>
                </a:solidFill>
                <a:latin typeface="Calibri" pitchFamily="34" charset="0"/>
              </a:rPr>
              <a:t> &gt;</a:t>
            </a:r>
          </a:p>
          <a:p>
            <a:r>
              <a:rPr lang="en-US" sz="2400" b="1" dirty="0" smtClean="0">
                <a:solidFill>
                  <a:schemeClr val="bg1"/>
                </a:solidFill>
                <a:latin typeface="Calibri" pitchFamily="34" charset="0"/>
              </a:rPr>
              <a:t>    &lt;</a:t>
            </a:r>
            <a:r>
              <a:rPr lang="en-US" sz="2400" b="1" dirty="0" err="1" smtClean="0">
                <a:solidFill>
                  <a:schemeClr val="accent5"/>
                </a:solidFill>
                <a:latin typeface="Calibri" pitchFamily="34" charset="0"/>
              </a:rPr>
              <a:t>ows:Contents</a:t>
            </a:r>
            <a:r>
              <a:rPr lang="en-US" sz="2400" b="1" dirty="0" smtClean="0">
                <a:solidFill>
                  <a:schemeClr val="bg1"/>
                </a:solidFill>
                <a:latin typeface="Calibri" pitchFamily="34" charset="0"/>
              </a:rPr>
              <a:t>&gt;…&lt;/</a:t>
            </a:r>
            <a:r>
              <a:rPr lang="en-US" sz="2400" b="1" dirty="0" err="1" smtClean="0">
                <a:solidFill>
                  <a:schemeClr val="accent5"/>
                </a:solidFill>
                <a:latin typeface="Calibri" pitchFamily="34" charset="0"/>
              </a:rPr>
              <a:t>ows:Contents</a:t>
            </a:r>
            <a:r>
              <a:rPr lang="en-US" sz="2400" b="1" dirty="0" smtClean="0">
                <a:solidFill>
                  <a:schemeClr val="bg1"/>
                </a:solidFill>
                <a:latin typeface="Calibri" pitchFamily="34" charset="0"/>
              </a:rPr>
              <a:t> &gt;</a:t>
            </a:r>
          </a:p>
          <a:p>
            <a:r>
              <a:rPr lang="en-US" sz="2400" b="1" dirty="0" smtClean="0">
                <a:solidFill>
                  <a:schemeClr val="bg1"/>
                </a:solidFill>
                <a:latin typeface="Calibri" pitchFamily="34" charset="0"/>
              </a:rPr>
              <a:t>&lt;/</a:t>
            </a:r>
            <a:r>
              <a:rPr lang="en-US" sz="2400" b="1" dirty="0" err="1" smtClean="0">
                <a:solidFill>
                  <a:schemeClr val="accent5"/>
                </a:solidFill>
                <a:latin typeface="Calibri" pitchFamily="34" charset="0"/>
              </a:rPr>
              <a:t>sos:Capabilities</a:t>
            </a:r>
            <a:r>
              <a:rPr lang="en-US" sz="2400" b="1" dirty="0" smtClean="0">
                <a:solidFill>
                  <a:schemeClr val="bg1"/>
                </a:solidFill>
                <a:latin typeface="Calibri" pitchFamily="34" charset="0"/>
              </a:rPr>
              <a:t>&gt;</a:t>
            </a:r>
            <a:endParaRPr lang="en-US" sz="2400" b="1" dirty="0">
              <a:solidFill>
                <a:schemeClr val="bg1"/>
              </a:solidFill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contenuto 1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lvl="0"/>
            <a:r>
              <a:rPr lang="it-IT" dirty="0" smtClean="0">
                <a:solidFill>
                  <a:schemeClr val="bg1"/>
                </a:solidFill>
              </a:rPr>
              <a:t>Metodo </a:t>
            </a:r>
            <a:r>
              <a:rPr lang="it-IT" dirty="0" smtClean="0">
                <a:solidFill>
                  <a:schemeClr val="bg1"/>
                </a:solidFill>
              </a:rPr>
              <a:t>GET</a:t>
            </a:r>
            <a:endParaRPr lang="it-IT" dirty="0" smtClean="0">
              <a:solidFill>
                <a:schemeClr val="bg1"/>
              </a:solidFill>
            </a:endParaRPr>
          </a:p>
          <a:p>
            <a:pPr>
              <a:buNone/>
            </a:pPr>
            <a:r>
              <a:rPr lang="en-US" dirty="0" smtClean="0">
                <a:solidFill>
                  <a:schemeClr val="bg1"/>
                </a:solidFill>
                <a:latin typeface="Calibri" pitchFamily="34" charset="0"/>
              </a:rPr>
              <a:t>	</a:t>
            </a:r>
            <a:r>
              <a:rPr lang="it-IT" sz="2600" b="1" dirty="0" smtClean="0">
                <a:solidFill>
                  <a:schemeClr val="bg1"/>
                </a:solidFill>
                <a:latin typeface="Calibri" pitchFamily="34" charset="0"/>
              </a:rPr>
              <a:t>http</a:t>
            </a:r>
            <a:r>
              <a:rPr lang="it-IT" sz="2600" b="1" dirty="0" smtClean="0">
                <a:solidFill>
                  <a:schemeClr val="bg1"/>
                </a:solidFill>
                <a:latin typeface="Calibri" pitchFamily="34" charset="0"/>
              </a:rPr>
              <a:t>://localhost/sos/srv1? </a:t>
            </a:r>
            <a:r>
              <a:rPr lang="en-US" sz="2600" dirty="0" smtClean="0">
                <a:solidFill>
                  <a:schemeClr val="bg1"/>
                </a:solidFill>
                <a:latin typeface="Calibri" pitchFamily="34" charset="0"/>
              </a:rPr>
              <a:t/>
            </a:r>
            <a:br>
              <a:rPr lang="en-US" sz="2600" dirty="0" smtClean="0">
                <a:solidFill>
                  <a:schemeClr val="bg1"/>
                </a:solidFill>
                <a:latin typeface="Calibri" pitchFamily="34" charset="0"/>
              </a:rPr>
            </a:br>
            <a:r>
              <a:rPr lang="en-US" sz="2600" dirty="0" smtClean="0">
                <a:solidFill>
                  <a:schemeClr val="accent5"/>
                </a:solidFill>
                <a:latin typeface="Calibri" pitchFamily="34" charset="0"/>
              </a:rPr>
              <a:t>service</a:t>
            </a:r>
            <a:r>
              <a:rPr lang="en-US" sz="2600" dirty="0" smtClean="0">
                <a:solidFill>
                  <a:schemeClr val="bg1"/>
                </a:solidFill>
                <a:latin typeface="Calibri" pitchFamily="34" charset="0"/>
              </a:rPr>
              <a:t>=SOS&amp;</a:t>
            </a:r>
            <a:br>
              <a:rPr lang="en-US" sz="2600" dirty="0" smtClean="0">
                <a:solidFill>
                  <a:schemeClr val="bg1"/>
                </a:solidFill>
                <a:latin typeface="Calibri" pitchFamily="34" charset="0"/>
              </a:rPr>
            </a:br>
            <a:r>
              <a:rPr lang="en-US" sz="2600" dirty="0" smtClean="0">
                <a:solidFill>
                  <a:schemeClr val="accent5"/>
                </a:solidFill>
                <a:latin typeface="Calibri" pitchFamily="34" charset="0"/>
              </a:rPr>
              <a:t>version</a:t>
            </a:r>
            <a:r>
              <a:rPr lang="en-US" sz="2600" dirty="0" smtClean="0">
                <a:solidFill>
                  <a:schemeClr val="bg1"/>
                </a:solidFill>
                <a:latin typeface="Calibri" pitchFamily="34" charset="0"/>
              </a:rPr>
              <a:t>=1.0.0&amp;</a:t>
            </a:r>
            <a:br>
              <a:rPr lang="en-US" sz="2600" dirty="0" smtClean="0">
                <a:solidFill>
                  <a:schemeClr val="bg1"/>
                </a:solidFill>
                <a:latin typeface="Calibri" pitchFamily="34" charset="0"/>
              </a:rPr>
            </a:br>
            <a:r>
              <a:rPr lang="en-US" sz="2600" dirty="0" smtClean="0">
                <a:solidFill>
                  <a:schemeClr val="accent5"/>
                </a:solidFill>
                <a:latin typeface="Calibri" pitchFamily="34" charset="0"/>
              </a:rPr>
              <a:t>request</a:t>
            </a:r>
            <a:r>
              <a:rPr lang="en-US" sz="2600" dirty="0" smtClean="0">
                <a:solidFill>
                  <a:schemeClr val="bg1"/>
                </a:solidFill>
                <a:latin typeface="Calibri" pitchFamily="34" charset="0"/>
              </a:rPr>
              <a:t>=</a:t>
            </a:r>
            <a:r>
              <a:rPr lang="en-US" sz="2600" dirty="0" err="1" smtClean="0">
                <a:solidFill>
                  <a:schemeClr val="bg1"/>
                </a:solidFill>
                <a:latin typeface="Calibri" pitchFamily="34" charset="0"/>
              </a:rPr>
              <a:t>GetObservation</a:t>
            </a:r>
            <a:r>
              <a:rPr lang="en-US" sz="2600" dirty="0" smtClean="0">
                <a:solidFill>
                  <a:schemeClr val="bg1"/>
                </a:solidFill>
                <a:latin typeface="Calibri" pitchFamily="34" charset="0"/>
              </a:rPr>
              <a:t>&amp;</a:t>
            </a:r>
            <a:br>
              <a:rPr lang="en-US" sz="2600" dirty="0" smtClean="0">
                <a:solidFill>
                  <a:schemeClr val="bg1"/>
                </a:solidFill>
                <a:latin typeface="Calibri" pitchFamily="34" charset="0"/>
              </a:rPr>
            </a:br>
            <a:r>
              <a:rPr lang="en-US" sz="2600" dirty="0" smtClean="0">
                <a:solidFill>
                  <a:schemeClr val="accent5"/>
                </a:solidFill>
                <a:latin typeface="Calibri" pitchFamily="34" charset="0"/>
              </a:rPr>
              <a:t>offering</a:t>
            </a:r>
            <a:r>
              <a:rPr lang="en-US" sz="2600" dirty="0" smtClean="0">
                <a:solidFill>
                  <a:schemeClr val="bg1"/>
                </a:solidFill>
                <a:latin typeface="Calibri" pitchFamily="34" charset="0"/>
              </a:rPr>
              <a:t>=temporary&amp;</a:t>
            </a:r>
            <a:br>
              <a:rPr lang="en-US" sz="2600" dirty="0" smtClean="0">
                <a:solidFill>
                  <a:schemeClr val="bg1"/>
                </a:solidFill>
                <a:latin typeface="Calibri" pitchFamily="34" charset="0"/>
              </a:rPr>
            </a:br>
            <a:r>
              <a:rPr lang="en-US" sz="2600" dirty="0" smtClean="0">
                <a:solidFill>
                  <a:schemeClr val="accent5"/>
                </a:solidFill>
                <a:latin typeface="Calibri" pitchFamily="34" charset="0"/>
              </a:rPr>
              <a:t>procedure</a:t>
            </a:r>
            <a:r>
              <a:rPr lang="en-US" sz="2600" dirty="0" smtClean="0">
                <a:solidFill>
                  <a:schemeClr val="bg1"/>
                </a:solidFill>
                <a:latin typeface="Calibri" pitchFamily="34" charset="0"/>
              </a:rPr>
              <a:t>=thermo1&amp;</a:t>
            </a:r>
            <a:br>
              <a:rPr lang="en-US" sz="2600" dirty="0" smtClean="0">
                <a:solidFill>
                  <a:schemeClr val="bg1"/>
                </a:solidFill>
                <a:latin typeface="Calibri" pitchFamily="34" charset="0"/>
              </a:rPr>
            </a:br>
            <a:r>
              <a:rPr lang="en-US" sz="2600" dirty="0" err="1" smtClean="0">
                <a:solidFill>
                  <a:schemeClr val="accent5"/>
                </a:solidFill>
                <a:latin typeface="Calibri" pitchFamily="34" charset="0"/>
              </a:rPr>
              <a:t>eventTime</a:t>
            </a:r>
            <a:r>
              <a:rPr lang="en-US" sz="2600" dirty="0" smtClean="0">
                <a:solidFill>
                  <a:schemeClr val="bg1"/>
                </a:solidFill>
                <a:latin typeface="Calibri" pitchFamily="34" charset="0"/>
              </a:rPr>
              <a:t>=2010-02-10T16:00:00+01/2010-02-10T17:00:00+01&amp;</a:t>
            </a:r>
            <a:br>
              <a:rPr lang="en-US" sz="2600" dirty="0" smtClean="0">
                <a:solidFill>
                  <a:schemeClr val="bg1"/>
                </a:solidFill>
                <a:latin typeface="Calibri" pitchFamily="34" charset="0"/>
              </a:rPr>
            </a:br>
            <a:r>
              <a:rPr lang="en-US" sz="2600" dirty="0" err="1" smtClean="0">
                <a:solidFill>
                  <a:schemeClr val="accent5"/>
                </a:solidFill>
                <a:latin typeface="Calibri" pitchFamily="34" charset="0"/>
              </a:rPr>
              <a:t>observedProperty</a:t>
            </a:r>
            <a:r>
              <a:rPr lang="en-US" sz="2600" dirty="0" smtClean="0">
                <a:solidFill>
                  <a:schemeClr val="bg1"/>
                </a:solidFill>
                <a:latin typeface="Calibri" pitchFamily="34" charset="0"/>
              </a:rPr>
              <a:t>=temperature&amp;</a:t>
            </a:r>
            <a:br>
              <a:rPr lang="en-US" sz="2600" dirty="0" smtClean="0">
                <a:solidFill>
                  <a:schemeClr val="bg1"/>
                </a:solidFill>
                <a:latin typeface="Calibri" pitchFamily="34" charset="0"/>
              </a:rPr>
            </a:br>
            <a:r>
              <a:rPr lang="en-US" sz="2600" dirty="0" err="1" smtClean="0">
                <a:solidFill>
                  <a:schemeClr val="accent5"/>
                </a:solidFill>
                <a:latin typeface="Calibri" pitchFamily="34" charset="0"/>
              </a:rPr>
              <a:t>responseFormat</a:t>
            </a:r>
            <a:r>
              <a:rPr lang="en-US" sz="2600" dirty="0" smtClean="0">
                <a:solidFill>
                  <a:schemeClr val="bg1"/>
                </a:solidFill>
                <a:latin typeface="Calibri" pitchFamily="34" charset="0"/>
              </a:rPr>
              <a:t>=text/</a:t>
            </a:r>
            <a:r>
              <a:rPr lang="en-US" sz="2600" dirty="0" err="1" smtClean="0">
                <a:solidFill>
                  <a:schemeClr val="bg1"/>
                </a:solidFill>
                <a:latin typeface="Calibri" pitchFamily="34" charset="0"/>
              </a:rPr>
              <a:t>xml;subtype</a:t>
            </a:r>
            <a:r>
              <a:rPr lang="en-US" sz="2600" dirty="0" smtClean="0">
                <a:solidFill>
                  <a:schemeClr val="bg1"/>
                </a:solidFill>
                <a:latin typeface="Calibri" pitchFamily="34" charset="0"/>
              </a:rPr>
              <a:t>=‘</a:t>
            </a:r>
            <a:r>
              <a:rPr lang="en-US" sz="2600" dirty="0" err="1" smtClean="0">
                <a:solidFill>
                  <a:schemeClr val="bg1"/>
                </a:solidFill>
                <a:latin typeface="Calibri" pitchFamily="34" charset="0"/>
              </a:rPr>
              <a:t>sensorML</a:t>
            </a:r>
            <a:r>
              <a:rPr lang="en-US" sz="2600" dirty="0" smtClean="0">
                <a:solidFill>
                  <a:schemeClr val="bg1"/>
                </a:solidFill>
                <a:latin typeface="Calibri" pitchFamily="34" charset="0"/>
              </a:rPr>
              <a:t>/1.0.0’</a:t>
            </a:r>
          </a:p>
          <a:p>
            <a:r>
              <a:rPr lang="en-US" b="1" dirty="0" err="1" smtClean="0">
                <a:solidFill>
                  <a:schemeClr val="bg1"/>
                </a:solidFill>
              </a:rPr>
              <a:t>Metodo</a:t>
            </a:r>
            <a:r>
              <a:rPr lang="en-US" b="1" dirty="0" smtClean="0">
                <a:solidFill>
                  <a:schemeClr val="bg1"/>
                </a:solidFill>
              </a:rPr>
              <a:t> POST</a:t>
            </a:r>
          </a:p>
          <a:p>
            <a:pPr>
              <a:buNone/>
            </a:pPr>
            <a:r>
              <a:rPr lang="en-US" sz="2600" dirty="0" smtClean="0">
                <a:solidFill>
                  <a:schemeClr val="bg1"/>
                </a:solidFill>
                <a:latin typeface="Calibri" pitchFamily="34" charset="0"/>
              </a:rPr>
              <a:t>	 &lt;</a:t>
            </a:r>
            <a:r>
              <a:rPr lang="en-US" sz="2600" dirty="0" err="1" smtClean="0">
                <a:solidFill>
                  <a:schemeClr val="accent5"/>
                </a:solidFill>
                <a:latin typeface="Calibri" pitchFamily="34" charset="0"/>
              </a:rPr>
              <a:t>sos:GetObservation</a:t>
            </a:r>
            <a:r>
              <a:rPr lang="en-US" sz="2600" dirty="0" smtClean="0">
                <a:solidFill>
                  <a:schemeClr val="bg1"/>
                </a:solidFill>
                <a:latin typeface="Calibri" pitchFamily="34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Calibri" pitchFamily="34" charset="0"/>
              </a:rPr>
              <a:t>xmlns</a:t>
            </a:r>
            <a:r>
              <a:rPr lang="en-US" sz="2600" dirty="0" smtClean="0">
                <a:solidFill>
                  <a:schemeClr val="bg1"/>
                </a:solidFill>
                <a:latin typeface="Calibri" pitchFamily="34" charset="0"/>
              </a:rPr>
              <a:t>…  service="SOS" version='1.0.0</a:t>
            </a:r>
            <a:r>
              <a:rPr lang="en-US" sz="2600" dirty="0" smtClean="0">
                <a:solidFill>
                  <a:schemeClr val="bg1"/>
                </a:solidFill>
                <a:latin typeface="Calibri" pitchFamily="34" charset="0"/>
              </a:rPr>
              <a:t>'&gt;</a:t>
            </a:r>
            <a:br>
              <a:rPr lang="en-US" sz="2600" dirty="0" smtClean="0">
                <a:solidFill>
                  <a:schemeClr val="bg1"/>
                </a:solidFill>
                <a:latin typeface="Calibri" pitchFamily="34" charset="0"/>
              </a:rPr>
            </a:br>
            <a:r>
              <a:rPr lang="en-US" sz="2600" dirty="0" smtClean="0">
                <a:solidFill>
                  <a:schemeClr val="bg1"/>
                </a:solidFill>
                <a:latin typeface="Calibri" pitchFamily="34" charset="0"/>
              </a:rPr>
              <a:t>    &lt;</a:t>
            </a:r>
            <a:r>
              <a:rPr lang="en-US" sz="2600" dirty="0" smtClean="0">
                <a:solidFill>
                  <a:schemeClr val="accent5"/>
                </a:solidFill>
                <a:latin typeface="Calibri" pitchFamily="34" charset="0"/>
              </a:rPr>
              <a:t>offering</a:t>
            </a:r>
            <a:r>
              <a:rPr lang="en-US" sz="2600" dirty="0" smtClean="0">
                <a:solidFill>
                  <a:schemeClr val="bg1"/>
                </a:solidFill>
                <a:latin typeface="Calibri" pitchFamily="34" charset="0"/>
              </a:rPr>
              <a:t>&gt;temporary</a:t>
            </a:r>
            <a:r>
              <a:rPr lang="en-US" sz="2600" dirty="0" smtClean="0">
                <a:solidFill>
                  <a:schemeClr val="bg1"/>
                </a:solidFill>
                <a:latin typeface="Calibri" pitchFamily="34" charset="0"/>
              </a:rPr>
              <a:t>&lt;/</a:t>
            </a:r>
            <a:r>
              <a:rPr lang="en-US" sz="2600" dirty="0" smtClean="0">
                <a:solidFill>
                  <a:schemeClr val="accent5"/>
                </a:solidFill>
                <a:latin typeface="Calibri" pitchFamily="34" charset="0"/>
              </a:rPr>
              <a:t>offering</a:t>
            </a:r>
            <a:r>
              <a:rPr lang="en-US" sz="2600" dirty="0" smtClean="0">
                <a:solidFill>
                  <a:schemeClr val="bg1"/>
                </a:solidFill>
                <a:latin typeface="Calibri" pitchFamily="34" charset="0"/>
              </a:rPr>
              <a:t>&gt;</a:t>
            </a:r>
            <a:br>
              <a:rPr lang="en-US" sz="2600" dirty="0" smtClean="0">
                <a:solidFill>
                  <a:schemeClr val="bg1"/>
                </a:solidFill>
                <a:latin typeface="Calibri" pitchFamily="34" charset="0"/>
              </a:rPr>
            </a:br>
            <a:r>
              <a:rPr lang="en-US" sz="2600" dirty="0" smtClean="0">
                <a:solidFill>
                  <a:schemeClr val="bg1"/>
                </a:solidFill>
                <a:latin typeface="Calibri" pitchFamily="34" charset="0"/>
              </a:rPr>
              <a:t>    &lt;</a:t>
            </a:r>
            <a:r>
              <a:rPr lang="en-US" sz="2600" dirty="0" smtClean="0">
                <a:solidFill>
                  <a:schemeClr val="accent5"/>
                </a:solidFill>
                <a:latin typeface="Calibri" pitchFamily="34" charset="0"/>
              </a:rPr>
              <a:t>procedure</a:t>
            </a:r>
            <a:r>
              <a:rPr lang="en-US" sz="2600" dirty="0" smtClean="0">
                <a:solidFill>
                  <a:schemeClr val="bg1"/>
                </a:solidFill>
                <a:latin typeface="Calibri" pitchFamily="34" charset="0"/>
              </a:rPr>
              <a:t>&gt;thermo1&lt;/</a:t>
            </a:r>
            <a:r>
              <a:rPr lang="en-US" sz="2600" dirty="0" smtClean="0">
                <a:solidFill>
                  <a:schemeClr val="accent5"/>
                </a:solidFill>
                <a:latin typeface="Calibri" pitchFamily="34" charset="0"/>
              </a:rPr>
              <a:t>procedure</a:t>
            </a:r>
            <a:r>
              <a:rPr lang="en-US" sz="2600" dirty="0" smtClean="0">
                <a:solidFill>
                  <a:schemeClr val="bg1"/>
                </a:solidFill>
                <a:latin typeface="Calibri" pitchFamily="34" charset="0"/>
              </a:rPr>
              <a:t>&gt;</a:t>
            </a:r>
            <a:br>
              <a:rPr lang="en-US" sz="2600" dirty="0" smtClean="0">
                <a:solidFill>
                  <a:schemeClr val="bg1"/>
                </a:solidFill>
                <a:latin typeface="Calibri" pitchFamily="34" charset="0"/>
              </a:rPr>
            </a:br>
            <a:r>
              <a:rPr lang="en-US" sz="2600" dirty="0" smtClean="0">
                <a:solidFill>
                  <a:schemeClr val="bg1"/>
                </a:solidFill>
                <a:latin typeface="Calibri" pitchFamily="34" charset="0"/>
              </a:rPr>
              <a:t>    &lt;</a:t>
            </a:r>
            <a:r>
              <a:rPr lang="en-US" sz="2600" dirty="0" err="1" smtClean="0">
                <a:solidFill>
                  <a:schemeClr val="accent5"/>
                </a:solidFill>
                <a:latin typeface="Calibri" pitchFamily="34" charset="0"/>
              </a:rPr>
              <a:t>eventTime</a:t>
            </a:r>
            <a:r>
              <a:rPr lang="en-US" sz="2600" dirty="0" smtClean="0">
                <a:solidFill>
                  <a:schemeClr val="bg1"/>
                </a:solidFill>
                <a:latin typeface="Calibri" pitchFamily="34" charset="0"/>
              </a:rPr>
              <a:t>&gt;</a:t>
            </a:r>
            <a:br>
              <a:rPr lang="en-US" sz="2600" dirty="0" smtClean="0">
                <a:solidFill>
                  <a:schemeClr val="bg1"/>
                </a:solidFill>
                <a:latin typeface="Calibri" pitchFamily="34" charset="0"/>
              </a:rPr>
            </a:br>
            <a:r>
              <a:rPr lang="en-US" sz="2600" dirty="0" smtClean="0">
                <a:solidFill>
                  <a:schemeClr val="bg1"/>
                </a:solidFill>
                <a:latin typeface="Calibri" pitchFamily="34" charset="0"/>
              </a:rPr>
              <a:t>       &lt;</a:t>
            </a:r>
            <a:r>
              <a:rPr lang="en-US" sz="2600" dirty="0" err="1" smtClean="0">
                <a:solidFill>
                  <a:schemeClr val="accent5"/>
                </a:solidFill>
                <a:latin typeface="Calibri" pitchFamily="34" charset="0"/>
              </a:rPr>
              <a:t>gml:TimePeriod</a:t>
            </a:r>
            <a:r>
              <a:rPr lang="en-US" sz="2600" dirty="0" smtClean="0">
                <a:solidFill>
                  <a:schemeClr val="bg1"/>
                </a:solidFill>
                <a:latin typeface="Calibri" pitchFamily="34" charset="0"/>
              </a:rPr>
              <a:t>&gt;</a:t>
            </a:r>
            <a:br>
              <a:rPr lang="en-US" sz="2600" dirty="0" smtClean="0">
                <a:solidFill>
                  <a:schemeClr val="bg1"/>
                </a:solidFill>
                <a:latin typeface="Calibri" pitchFamily="34" charset="0"/>
              </a:rPr>
            </a:br>
            <a:r>
              <a:rPr lang="en-US" sz="2600" dirty="0" smtClean="0">
                <a:solidFill>
                  <a:schemeClr val="bg1"/>
                </a:solidFill>
                <a:latin typeface="Calibri" pitchFamily="34" charset="0"/>
              </a:rPr>
              <a:t>	&lt;</a:t>
            </a:r>
            <a:r>
              <a:rPr lang="en-US" sz="2600" dirty="0" err="1" smtClean="0">
                <a:solidFill>
                  <a:schemeClr val="accent5"/>
                </a:solidFill>
                <a:latin typeface="Calibri" pitchFamily="34" charset="0"/>
              </a:rPr>
              <a:t>gml:beginPosition</a:t>
            </a:r>
            <a:r>
              <a:rPr lang="en-US" sz="2600" dirty="0" smtClean="0">
                <a:solidFill>
                  <a:schemeClr val="bg1"/>
                </a:solidFill>
                <a:latin typeface="Calibri" pitchFamily="34" charset="0"/>
              </a:rPr>
              <a:t>&gt;2010-02-10T16:00:00+01&lt;/</a:t>
            </a:r>
            <a:r>
              <a:rPr lang="en-US" sz="2600" dirty="0" err="1" smtClean="0">
                <a:solidFill>
                  <a:schemeClr val="accent5"/>
                </a:solidFill>
                <a:latin typeface="Calibri" pitchFamily="34" charset="0"/>
              </a:rPr>
              <a:t>gml:beginPosition</a:t>
            </a:r>
            <a:r>
              <a:rPr lang="en-US" sz="2600" dirty="0" smtClean="0">
                <a:solidFill>
                  <a:schemeClr val="bg1"/>
                </a:solidFill>
                <a:latin typeface="Calibri" pitchFamily="34" charset="0"/>
              </a:rPr>
              <a:t>&gt;</a:t>
            </a:r>
            <a:br>
              <a:rPr lang="en-US" sz="2600" dirty="0" smtClean="0">
                <a:solidFill>
                  <a:schemeClr val="bg1"/>
                </a:solidFill>
                <a:latin typeface="Calibri" pitchFamily="34" charset="0"/>
              </a:rPr>
            </a:br>
            <a:r>
              <a:rPr lang="en-US" sz="2600" dirty="0" smtClean="0">
                <a:solidFill>
                  <a:schemeClr val="bg1"/>
                </a:solidFill>
                <a:latin typeface="Calibri" pitchFamily="34" charset="0"/>
              </a:rPr>
              <a:t>	&lt;</a:t>
            </a:r>
            <a:r>
              <a:rPr lang="en-US" sz="2600" dirty="0" err="1" smtClean="0">
                <a:solidFill>
                  <a:schemeClr val="accent5"/>
                </a:solidFill>
                <a:latin typeface="Calibri" pitchFamily="34" charset="0"/>
              </a:rPr>
              <a:t>gml:endPosition</a:t>
            </a:r>
            <a:r>
              <a:rPr lang="en-US" sz="2600" dirty="0" smtClean="0">
                <a:solidFill>
                  <a:schemeClr val="bg1"/>
                </a:solidFill>
                <a:latin typeface="Calibri" pitchFamily="34" charset="0"/>
              </a:rPr>
              <a:t>&gt;2010-02-10T17:00:00+01&lt;/</a:t>
            </a:r>
            <a:r>
              <a:rPr lang="en-US" sz="2600" dirty="0" err="1" smtClean="0">
                <a:solidFill>
                  <a:schemeClr val="accent5"/>
                </a:solidFill>
                <a:latin typeface="Calibri" pitchFamily="34" charset="0"/>
              </a:rPr>
              <a:t>gml:endPosition</a:t>
            </a:r>
            <a:r>
              <a:rPr lang="en-US" sz="2600" dirty="0" smtClean="0">
                <a:solidFill>
                  <a:schemeClr val="bg1"/>
                </a:solidFill>
                <a:latin typeface="Calibri" pitchFamily="34" charset="0"/>
              </a:rPr>
              <a:t>&gt;</a:t>
            </a:r>
            <a:br>
              <a:rPr lang="en-US" sz="2600" dirty="0" smtClean="0">
                <a:solidFill>
                  <a:schemeClr val="bg1"/>
                </a:solidFill>
                <a:latin typeface="Calibri" pitchFamily="34" charset="0"/>
              </a:rPr>
            </a:br>
            <a:r>
              <a:rPr lang="en-US" sz="2600" dirty="0" smtClean="0">
                <a:solidFill>
                  <a:schemeClr val="bg1"/>
                </a:solidFill>
                <a:latin typeface="Calibri" pitchFamily="34" charset="0"/>
              </a:rPr>
              <a:t>       &lt;/</a:t>
            </a:r>
            <a:r>
              <a:rPr lang="en-US" sz="2600" dirty="0" err="1" smtClean="0">
                <a:solidFill>
                  <a:schemeClr val="accent5"/>
                </a:solidFill>
                <a:latin typeface="Calibri" pitchFamily="34" charset="0"/>
              </a:rPr>
              <a:t>gml:TimePeriod</a:t>
            </a:r>
            <a:r>
              <a:rPr lang="en-US" sz="2600" dirty="0" smtClean="0">
                <a:solidFill>
                  <a:schemeClr val="bg1"/>
                </a:solidFill>
                <a:latin typeface="Calibri" pitchFamily="34" charset="0"/>
              </a:rPr>
              <a:t>&gt;</a:t>
            </a:r>
            <a:br>
              <a:rPr lang="en-US" sz="2600" dirty="0" smtClean="0">
                <a:solidFill>
                  <a:schemeClr val="bg1"/>
                </a:solidFill>
                <a:latin typeface="Calibri" pitchFamily="34" charset="0"/>
              </a:rPr>
            </a:br>
            <a:r>
              <a:rPr lang="en-US" sz="2600" dirty="0" smtClean="0">
                <a:solidFill>
                  <a:schemeClr val="bg1"/>
                </a:solidFill>
                <a:latin typeface="Calibri" pitchFamily="34" charset="0"/>
              </a:rPr>
              <a:t>    &lt;/</a:t>
            </a:r>
            <a:r>
              <a:rPr lang="en-US" sz="2600" dirty="0" err="1" smtClean="0">
                <a:solidFill>
                  <a:schemeClr val="accent5"/>
                </a:solidFill>
                <a:latin typeface="Calibri" pitchFamily="34" charset="0"/>
              </a:rPr>
              <a:t>eventTime</a:t>
            </a:r>
            <a:r>
              <a:rPr lang="en-US" sz="2600" dirty="0" smtClean="0">
                <a:solidFill>
                  <a:schemeClr val="bg1"/>
                </a:solidFill>
                <a:latin typeface="Calibri" pitchFamily="34" charset="0"/>
              </a:rPr>
              <a:t>&gt;</a:t>
            </a:r>
            <a:br>
              <a:rPr lang="en-US" sz="2600" dirty="0" smtClean="0">
                <a:solidFill>
                  <a:schemeClr val="bg1"/>
                </a:solidFill>
                <a:latin typeface="Calibri" pitchFamily="34" charset="0"/>
              </a:rPr>
            </a:br>
            <a:r>
              <a:rPr lang="en-US" sz="2600" dirty="0" smtClean="0">
                <a:solidFill>
                  <a:schemeClr val="bg1"/>
                </a:solidFill>
                <a:latin typeface="Calibri" pitchFamily="34" charset="0"/>
              </a:rPr>
              <a:t>    &lt;</a:t>
            </a:r>
            <a:r>
              <a:rPr lang="en-US" sz="2600" dirty="0" err="1" smtClean="0">
                <a:solidFill>
                  <a:schemeClr val="accent5"/>
                </a:solidFill>
                <a:latin typeface="Calibri" pitchFamily="34" charset="0"/>
              </a:rPr>
              <a:t>responseFormat</a:t>
            </a:r>
            <a:r>
              <a:rPr lang="en-US" sz="2600" dirty="0" smtClean="0">
                <a:solidFill>
                  <a:schemeClr val="bg1"/>
                </a:solidFill>
                <a:latin typeface="Calibri" pitchFamily="34" charset="0"/>
              </a:rPr>
              <a:t>&gt;text/</a:t>
            </a:r>
            <a:r>
              <a:rPr lang="en-US" sz="2600" dirty="0" err="1" smtClean="0">
                <a:solidFill>
                  <a:schemeClr val="bg1"/>
                </a:solidFill>
                <a:latin typeface="Calibri" pitchFamily="34" charset="0"/>
              </a:rPr>
              <a:t>xml;subtype</a:t>
            </a:r>
            <a:r>
              <a:rPr lang="en-US" sz="2600" dirty="0" smtClean="0">
                <a:solidFill>
                  <a:schemeClr val="bg1"/>
                </a:solidFill>
                <a:latin typeface="Calibri" pitchFamily="34" charset="0"/>
              </a:rPr>
              <a:t>='</a:t>
            </a:r>
            <a:r>
              <a:rPr lang="en-US" sz="2600" dirty="0" err="1" smtClean="0">
                <a:solidFill>
                  <a:schemeClr val="bg1"/>
                </a:solidFill>
                <a:latin typeface="Calibri" pitchFamily="34" charset="0"/>
              </a:rPr>
              <a:t>sensorML</a:t>
            </a:r>
            <a:r>
              <a:rPr lang="en-US" sz="2600" dirty="0" smtClean="0">
                <a:solidFill>
                  <a:schemeClr val="bg1"/>
                </a:solidFill>
                <a:latin typeface="Calibri" pitchFamily="34" charset="0"/>
              </a:rPr>
              <a:t>/1.0.0'&lt;/</a:t>
            </a:r>
            <a:r>
              <a:rPr lang="en-US" sz="2600" dirty="0" err="1" smtClean="0">
                <a:solidFill>
                  <a:schemeClr val="accent5"/>
                </a:solidFill>
                <a:latin typeface="Calibri" pitchFamily="34" charset="0"/>
              </a:rPr>
              <a:t>responseFormat</a:t>
            </a:r>
            <a:r>
              <a:rPr lang="en-US" sz="2600" dirty="0" smtClean="0">
                <a:solidFill>
                  <a:schemeClr val="bg1"/>
                </a:solidFill>
                <a:latin typeface="Calibri" pitchFamily="34" charset="0"/>
              </a:rPr>
              <a:t>&gt;</a:t>
            </a:r>
            <a:br>
              <a:rPr lang="en-US" sz="2600" dirty="0" smtClean="0">
                <a:solidFill>
                  <a:schemeClr val="bg1"/>
                </a:solidFill>
                <a:latin typeface="Calibri" pitchFamily="34" charset="0"/>
              </a:rPr>
            </a:br>
            <a:r>
              <a:rPr lang="en-US" sz="2600" dirty="0" smtClean="0">
                <a:solidFill>
                  <a:schemeClr val="bg1"/>
                </a:solidFill>
                <a:latin typeface="Calibri" pitchFamily="34" charset="0"/>
              </a:rPr>
              <a:t>    &lt;</a:t>
            </a:r>
            <a:r>
              <a:rPr lang="en-US" sz="2600" dirty="0" err="1" smtClean="0">
                <a:solidFill>
                  <a:schemeClr val="accent5"/>
                </a:solidFill>
                <a:latin typeface="Calibri" pitchFamily="34" charset="0"/>
              </a:rPr>
              <a:t>observedProperty</a:t>
            </a:r>
            <a:r>
              <a:rPr lang="en-US" sz="2600" dirty="0" smtClean="0">
                <a:solidFill>
                  <a:schemeClr val="bg1"/>
                </a:solidFill>
                <a:latin typeface="Calibri" pitchFamily="34" charset="0"/>
              </a:rPr>
              <a:t>&gt;</a:t>
            </a:r>
            <a:r>
              <a:rPr lang="en-US" sz="2600" dirty="0" err="1" smtClean="0">
                <a:solidFill>
                  <a:schemeClr val="bg1"/>
                </a:solidFill>
                <a:latin typeface="Calibri" pitchFamily="34" charset="0"/>
              </a:rPr>
              <a:t>urn:ogc:def:property:x-ist</a:t>
            </a:r>
            <a:r>
              <a:rPr lang="en-US" sz="2600" dirty="0" smtClean="0">
                <a:solidFill>
                  <a:schemeClr val="bg1"/>
                </a:solidFill>
                <a:latin typeface="Calibri" pitchFamily="34" charset="0"/>
              </a:rPr>
              <a:t>::rainfall&lt;/</a:t>
            </a:r>
            <a:r>
              <a:rPr lang="en-US" sz="2600" dirty="0" err="1" smtClean="0">
                <a:solidFill>
                  <a:schemeClr val="accent5"/>
                </a:solidFill>
                <a:latin typeface="Calibri" pitchFamily="34" charset="0"/>
              </a:rPr>
              <a:t>observedProperty</a:t>
            </a:r>
            <a:r>
              <a:rPr lang="en-US" sz="2600" dirty="0" smtClean="0">
                <a:solidFill>
                  <a:schemeClr val="bg1"/>
                </a:solidFill>
                <a:latin typeface="Calibri" pitchFamily="34" charset="0"/>
              </a:rPr>
              <a:t>&gt;</a:t>
            </a:r>
            <a:br>
              <a:rPr lang="en-US" sz="2600" dirty="0" smtClean="0">
                <a:solidFill>
                  <a:schemeClr val="bg1"/>
                </a:solidFill>
                <a:latin typeface="Calibri" pitchFamily="34" charset="0"/>
              </a:rPr>
            </a:br>
            <a:r>
              <a:rPr lang="en-US" sz="2600" dirty="0" smtClean="0">
                <a:solidFill>
                  <a:schemeClr val="bg1"/>
                </a:solidFill>
                <a:latin typeface="Calibri" pitchFamily="34" charset="0"/>
              </a:rPr>
              <a:t>&lt;/</a:t>
            </a:r>
            <a:r>
              <a:rPr lang="en-US" sz="2600" dirty="0" err="1" smtClean="0">
                <a:solidFill>
                  <a:schemeClr val="accent5"/>
                </a:solidFill>
                <a:latin typeface="Calibri" pitchFamily="34" charset="0"/>
              </a:rPr>
              <a:t>sos:GetObservation</a:t>
            </a:r>
            <a:r>
              <a:rPr lang="en-US" sz="2600" dirty="0" smtClean="0">
                <a:solidFill>
                  <a:schemeClr val="bg1"/>
                </a:solidFill>
                <a:latin typeface="Calibri" pitchFamily="34" charset="0"/>
              </a:rPr>
              <a:t>&gt; </a:t>
            </a:r>
            <a:endParaRPr lang="en-US" sz="2600" dirty="0">
              <a:solidFill>
                <a:schemeClr val="bg1"/>
              </a:solidFill>
              <a:latin typeface="Calibri" pitchFamily="34" charset="0"/>
            </a:endParaRPr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GetObservation</a:t>
            </a:r>
            <a:r>
              <a:rPr lang="en-US" dirty="0" smtClean="0"/>
              <a:t>: </a:t>
            </a:r>
            <a:r>
              <a:rPr lang="en-US" dirty="0" err="1" smtClean="0"/>
              <a:t>richiesta</a:t>
            </a:r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Sensor Web: </a:t>
            </a:r>
            <a:r>
              <a:rPr lang="it-IT" dirty="0" smtClean="0"/>
              <a:t>cos’è</a:t>
            </a:r>
            <a:r>
              <a:rPr lang="en-US" dirty="0" smtClean="0"/>
              <a:t>!</a:t>
            </a:r>
            <a:endParaRPr lang="it-I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514350" indent="-514350">
              <a:buNone/>
            </a:pPr>
            <a:r>
              <a:rPr lang="it-IT" dirty="0" smtClean="0">
                <a:solidFill>
                  <a:schemeClr val="bg1"/>
                </a:solidFill>
              </a:rPr>
              <a:t>4. 	I sensori ed i dati devono essere “ricercabili” tramite Internet in relazione a dati passati, presenti o futuri</a:t>
            </a:r>
          </a:p>
          <a:p>
            <a:pPr marL="514350" indent="-514350">
              <a:buNone/>
            </a:pPr>
            <a:endParaRPr lang="it-IT" dirty="0" smtClean="0">
              <a:solidFill>
                <a:schemeClr val="bg1"/>
              </a:solidFill>
            </a:endParaRPr>
          </a:p>
          <a:p>
            <a:pPr marL="514350" indent="-514350">
              <a:buNone/>
            </a:pPr>
            <a:r>
              <a:rPr lang="it-IT" dirty="0" smtClean="0">
                <a:solidFill>
                  <a:schemeClr val="bg1"/>
                </a:solidFill>
              </a:rPr>
              <a:t>5.	Sensori, simulazioni e processi devono poter essere configurati ed attivati automaticamente tramite servizi Web</a:t>
            </a:r>
          </a:p>
          <a:p>
            <a:pPr marL="514350" indent="-514350">
              <a:buNone/>
            </a:pPr>
            <a:endParaRPr lang="it-IT" dirty="0" smtClean="0">
              <a:solidFill>
                <a:schemeClr val="bg1"/>
              </a:solidFill>
            </a:endParaRPr>
          </a:p>
          <a:p>
            <a:pPr marL="514350" indent="-514350">
              <a:buNone/>
            </a:pPr>
            <a:r>
              <a:rPr lang="it-IT" dirty="0" smtClean="0">
                <a:solidFill>
                  <a:schemeClr val="bg1"/>
                </a:solidFill>
              </a:rPr>
              <a:t>6.	I software devono essere in grado di elaborare e localizzare le informazioni di nuovi sensori senza averne una conoscenza a priori</a:t>
            </a:r>
            <a:endParaRPr lang="it-IT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contenuto 1"/>
          <p:cNvSpPr>
            <a:spLocks noGrp="1"/>
          </p:cNvSpPr>
          <p:nvPr>
            <p:ph idx="1"/>
          </p:nvPr>
        </p:nvSpPr>
        <p:spPr>
          <a:xfrm>
            <a:off x="1314456" y="1089027"/>
            <a:ext cx="7686700" cy="4911741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US" sz="1400" b="1" dirty="0" smtClean="0">
                <a:solidFill>
                  <a:schemeClr val="bg1"/>
                </a:solidFill>
                <a:latin typeface="Calibri" pitchFamily="34" charset="0"/>
              </a:rPr>
              <a:t>&lt;</a:t>
            </a:r>
            <a:r>
              <a:rPr lang="en-US" sz="1400" b="1" dirty="0" err="1" smtClean="0">
                <a:solidFill>
                  <a:schemeClr val="accent5"/>
                </a:solidFill>
                <a:latin typeface="Calibri" pitchFamily="34" charset="0"/>
              </a:rPr>
              <a:t>om:ObservationCollection</a:t>
            </a:r>
            <a:r>
              <a:rPr lang="en-US" sz="1400" b="1" dirty="0" smtClean="0">
                <a:solidFill>
                  <a:schemeClr val="bg1"/>
                </a:solidFill>
                <a:latin typeface="Calibri" pitchFamily="34" charset="0"/>
              </a:rPr>
              <a:t> </a:t>
            </a:r>
            <a:r>
              <a:rPr lang="en-US" sz="1400" b="1" dirty="0" err="1" smtClean="0">
                <a:solidFill>
                  <a:schemeClr val="bg1"/>
                </a:solidFill>
                <a:latin typeface="Calibri" pitchFamily="34" charset="0"/>
              </a:rPr>
              <a:t>xmlns</a:t>
            </a:r>
            <a:r>
              <a:rPr lang="en-US" sz="1400" b="1" dirty="0" smtClean="0">
                <a:solidFill>
                  <a:schemeClr val="bg1"/>
                </a:solidFill>
                <a:latin typeface="Calibri" pitchFamily="34" charset="0"/>
              </a:rPr>
              <a:t>... &gt; </a:t>
            </a:r>
          </a:p>
          <a:p>
            <a:pPr>
              <a:buNone/>
            </a:pPr>
            <a:r>
              <a:rPr lang="en-US" sz="1400" b="1" dirty="0" smtClean="0">
                <a:solidFill>
                  <a:schemeClr val="bg1"/>
                </a:solidFill>
                <a:latin typeface="Calibri" pitchFamily="34" charset="0"/>
              </a:rPr>
              <a:t>&lt;</a:t>
            </a:r>
            <a:r>
              <a:rPr lang="en-US" sz="1400" b="1" dirty="0" err="1" smtClean="0">
                <a:solidFill>
                  <a:schemeClr val="accent5"/>
                </a:solidFill>
                <a:latin typeface="Calibri" pitchFamily="34" charset="0"/>
              </a:rPr>
              <a:t>gml:name</a:t>
            </a:r>
            <a:r>
              <a:rPr lang="en-US" sz="1400" b="1" dirty="0" smtClean="0">
                <a:solidFill>
                  <a:schemeClr val="bg1"/>
                </a:solidFill>
                <a:latin typeface="Calibri" pitchFamily="34" charset="0"/>
              </a:rPr>
              <a:t>&gt;temporary</a:t>
            </a:r>
            <a:r>
              <a:rPr lang="en-US" sz="1400" b="1" dirty="0" smtClean="0">
                <a:solidFill>
                  <a:schemeClr val="bg1"/>
                </a:solidFill>
                <a:latin typeface="Calibri" pitchFamily="34" charset="0"/>
              </a:rPr>
              <a:t>&lt;/</a:t>
            </a:r>
            <a:r>
              <a:rPr lang="en-US" sz="1400" b="1" dirty="0" err="1" smtClean="0">
                <a:solidFill>
                  <a:schemeClr val="accent5"/>
                </a:solidFill>
                <a:latin typeface="Calibri" pitchFamily="34" charset="0"/>
              </a:rPr>
              <a:t>gml:name</a:t>
            </a:r>
            <a:r>
              <a:rPr lang="en-US" sz="1400" b="1" dirty="0" smtClean="0">
                <a:solidFill>
                  <a:schemeClr val="bg1"/>
                </a:solidFill>
                <a:latin typeface="Calibri" pitchFamily="34" charset="0"/>
              </a:rPr>
              <a:t>&gt;</a:t>
            </a:r>
          </a:p>
          <a:p>
            <a:pPr>
              <a:buNone/>
            </a:pPr>
            <a:r>
              <a:rPr lang="en-US" sz="1400" b="1" dirty="0" smtClean="0">
                <a:solidFill>
                  <a:schemeClr val="bg1"/>
                </a:solidFill>
                <a:latin typeface="Calibri" pitchFamily="34" charset="0"/>
              </a:rPr>
              <a:t>&lt;</a:t>
            </a:r>
            <a:r>
              <a:rPr lang="en-US" sz="1400" b="1" dirty="0" err="1" smtClean="0">
                <a:solidFill>
                  <a:schemeClr val="accent5"/>
                </a:solidFill>
                <a:latin typeface="Calibri" pitchFamily="34" charset="0"/>
              </a:rPr>
              <a:t>gml:description</a:t>
            </a:r>
            <a:r>
              <a:rPr lang="en-US" sz="1400" b="1" dirty="0" smtClean="0">
                <a:solidFill>
                  <a:schemeClr val="bg1"/>
                </a:solidFill>
                <a:latin typeface="Calibri" pitchFamily="34" charset="0"/>
              </a:rPr>
              <a:t>&gt;temporary offering&lt;/</a:t>
            </a:r>
            <a:r>
              <a:rPr lang="en-US" sz="1400" b="1" dirty="0" err="1" smtClean="0">
                <a:solidFill>
                  <a:schemeClr val="accent5"/>
                </a:solidFill>
                <a:latin typeface="Calibri" pitchFamily="34" charset="0"/>
              </a:rPr>
              <a:t>gml:description</a:t>
            </a:r>
            <a:r>
              <a:rPr lang="en-US" sz="1400" b="1" dirty="0" smtClean="0">
                <a:solidFill>
                  <a:schemeClr val="bg1"/>
                </a:solidFill>
                <a:latin typeface="Calibri" pitchFamily="34" charset="0"/>
              </a:rPr>
              <a:t>&gt;</a:t>
            </a:r>
          </a:p>
          <a:p>
            <a:pPr>
              <a:buNone/>
            </a:pPr>
            <a:r>
              <a:rPr lang="en-US" sz="1400" b="1" dirty="0" smtClean="0">
                <a:solidFill>
                  <a:schemeClr val="bg1"/>
                </a:solidFill>
                <a:latin typeface="Calibri" pitchFamily="34" charset="0"/>
              </a:rPr>
              <a:t>&lt;</a:t>
            </a:r>
            <a:r>
              <a:rPr lang="en-US" sz="1400" b="1" dirty="0" err="1" smtClean="0">
                <a:solidFill>
                  <a:schemeClr val="accent5"/>
                </a:solidFill>
                <a:latin typeface="Calibri" pitchFamily="34" charset="0"/>
              </a:rPr>
              <a:t>om:member</a:t>
            </a:r>
            <a:r>
              <a:rPr lang="en-US" sz="1400" b="1" dirty="0" smtClean="0">
                <a:solidFill>
                  <a:schemeClr val="bg1"/>
                </a:solidFill>
                <a:latin typeface="Calibri" pitchFamily="34" charset="0"/>
              </a:rPr>
              <a:t>&gt;</a:t>
            </a:r>
          </a:p>
          <a:p>
            <a:pPr>
              <a:buNone/>
            </a:pPr>
            <a:r>
              <a:rPr lang="en-US" sz="1400" b="1" dirty="0" smtClean="0">
                <a:solidFill>
                  <a:schemeClr val="bg1"/>
                </a:solidFill>
                <a:latin typeface="Calibri" pitchFamily="34" charset="0"/>
              </a:rPr>
              <a:t>  &lt;</a:t>
            </a:r>
            <a:r>
              <a:rPr lang="en-US" sz="1400" b="1" dirty="0" err="1" smtClean="0">
                <a:solidFill>
                  <a:schemeClr val="accent5"/>
                </a:solidFill>
                <a:latin typeface="Calibri" pitchFamily="34" charset="0"/>
              </a:rPr>
              <a:t>om:Observation</a:t>
            </a:r>
            <a:r>
              <a:rPr lang="en-US" sz="1400" b="1" dirty="0" smtClean="0">
                <a:solidFill>
                  <a:schemeClr val="bg1"/>
                </a:solidFill>
                <a:latin typeface="Calibri" pitchFamily="34" charset="0"/>
              </a:rPr>
              <a:t>&gt;</a:t>
            </a:r>
          </a:p>
          <a:p>
            <a:pPr>
              <a:buNone/>
            </a:pPr>
            <a:r>
              <a:rPr lang="en-US" sz="1400" b="1" dirty="0" smtClean="0">
                <a:solidFill>
                  <a:schemeClr val="bg1"/>
                </a:solidFill>
                <a:latin typeface="Calibri" pitchFamily="34" charset="0"/>
              </a:rPr>
              <a:t>    &lt;</a:t>
            </a:r>
            <a:r>
              <a:rPr lang="en-US" sz="1400" b="1" dirty="0" err="1" smtClean="0">
                <a:solidFill>
                  <a:schemeClr val="accent5"/>
                </a:solidFill>
                <a:latin typeface="Calibri" pitchFamily="34" charset="0"/>
              </a:rPr>
              <a:t>om:procedure</a:t>
            </a:r>
            <a:r>
              <a:rPr lang="en-US" sz="1400" b="1" dirty="0" smtClean="0">
                <a:solidFill>
                  <a:schemeClr val="accent5"/>
                </a:solidFill>
                <a:latin typeface="Calibri" pitchFamily="34" charset="0"/>
              </a:rPr>
              <a:t> </a:t>
            </a:r>
            <a:r>
              <a:rPr lang="en-US" sz="1400" b="1" dirty="0" err="1" smtClean="0">
                <a:solidFill>
                  <a:schemeClr val="bg1"/>
                </a:solidFill>
                <a:latin typeface="Calibri" pitchFamily="34" charset="0"/>
              </a:rPr>
              <a:t>xlink:href</a:t>
            </a:r>
            <a:r>
              <a:rPr lang="en-US" sz="1400" b="1" dirty="0" smtClean="0">
                <a:solidFill>
                  <a:schemeClr val="bg1"/>
                </a:solidFill>
                <a:latin typeface="Calibri" pitchFamily="34" charset="0"/>
              </a:rPr>
              <a:t>="thermo1"/&gt;</a:t>
            </a:r>
          </a:p>
          <a:p>
            <a:pPr>
              <a:buNone/>
            </a:pPr>
            <a:r>
              <a:rPr lang="en-US" sz="1400" b="1" dirty="0" smtClean="0">
                <a:solidFill>
                  <a:schemeClr val="bg1"/>
                </a:solidFill>
                <a:latin typeface="Calibri" pitchFamily="34" charset="0"/>
              </a:rPr>
              <a:t>    &lt;</a:t>
            </a:r>
            <a:r>
              <a:rPr lang="en-US" sz="1400" b="1" dirty="0" err="1" smtClean="0">
                <a:solidFill>
                  <a:schemeClr val="accent5"/>
                </a:solidFill>
                <a:latin typeface="Calibri" pitchFamily="34" charset="0"/>
              </a:rPr>
              <a:t>om:samplingTime</a:t>
            </a:r>
            <a:r>
              <a:rPr lang="en-US" sz="1400" b="1" dirty="0" smtClean="0">
                <a:solidFill>
                  <a:schemeClr val="bg1"/>
                </a:solidFill>
                <a:latin typeface="Calibri" pitchFamily="34" charset="0"/>
              </a:rPr>
              <a:t>&gt;</a:t>
            </a:r>
          </a:p>
          <a:p>
            <a:pPr>
              <a:buNone/>
            </a:pPr>
            <a:r>
              <a:rPr lang="en-US" sz="1400" b="1" dirty="0" smtClean="0">
                <a:solidFill>
                  <a:schemeClr val="bg1"/>
                </a:solidFill>
                <a:latin typeface="Calibri" pitchFamily="34" charset="0"/>
              </a:rPr>
              <a:t>      &lt;</a:t>
            </a:r>
            <a:r>
              <a:rPr lang="en-US" sz="1400" b="1" dirty="0" err="1" smtClean="0">
                <a:solidFill>
                  <a:schemeClr val="accent5"/>
                </a:solidFill>
                <a:latin typeface="Calibri" pitchFamily="34" charset="0"/>
              </a:rPr>
              <a:t>gml:TimePeriod</a:t>
            </a:r>
            <a:r>
              <a:rPr lang="en-US" sz="1400" b="1" dirty="0" smtClean="0">
                <a:solidFill>
                  <a:schemeClr val="bg1"/>
                </a:solidFill>
                <a:latin typeface="Calibri" pitchFamily="34" charset="0"/>
              </a:rPr>
              <a:t>&gt;…….&lt;/</a:t>
            </a:r>
            <a:r>
              <a:rPr lang="en-US" sz="1400" b="1" dirty="0" err="1" smtClean="0">
                <a:solidFill>
                  <a:schemeClr val="accent5"/>
                </a:solidFill>
                <a:latin typeface="Calibri" pitchFamily="34" charset="0"/>
              </a:rPr>
              <a:t>gml:TimePeriod</a:t>
            </a:r>
            <a:r>
              <a:rPr lang="en-US" sz="1400" b="1" dirty="0" smtClean="0">
                <a:solidFill>
                  <a:schemeClr val="bg1"/>
                </a:solidFill>
                <a:latin typeface="Calibri" pitchFamily="34" charset="0"/>
              </a:rPr>
              <a:t>&gt;</a:t>
            </a:r>
          </a:p>
          <a:p>
            <a:pPr>
              <a:buNone/>
            </a:pPr>
            <a:r>
              <a:rPr lang="en-US" sz="1400" b="1" dirty="0" smtClean="0">
                <a:solidFill>
                  <a:schemeClr val="bg1"/>
                </a:solidFill>
                <a:latin typeface="Calibri" pitchFamily="34" charset="0"/>
              </a:rPr>
              <a:t>    &lt;/</a:t>
            </a:r>
            <a:r>
              <a:rPr lang="en-US" sz="1400" b="1" dirty="0" err="1" smtClean="0">
                <a:solidFill>
                  <a:schemeClr val="accent5"/>
                </a:solidFill>
                <a:latin typeface="Calibri" pitchFamily="34" charset="0"/>
              </a:rPr>
              <a:t>om:samplingTime</a:t>
            </a:r>
            <a:r>
              <a:rPr lang="en-US" sz="1400" b="1" dirty="0" smtClean="0">
                <a:solidFill>
                  <a:schemeClr val="bg1"/>
                </a:solidFill>
                <a:latin typeface="Calibri" pitchFamily="34" charset="0"/>
              </a:rPr>
              <a:t>&gt;</a:t>
            </a:r>
          </a:p>
          <a:p>
            <a:pPr>
              <a:buNone/>
            </a:pPr>
            <a:r>
              <a:rPr lang="en-US" sz="1400" b="1" dirty="0" smtClean="0">
                <a:solidFill>
                  <a:schemeClr val="bg1"/>
                </a:solidFill>
                <a:latin typeface="Calibri" pitchFamily="34" charset="0"/>
              </a:rPr>
              <a:t>    &lt;</a:t>
            </a:r>
            <a:r>
              <a:rPr lang="en-US" sz="1400" b="1" dirty="0" err="1" smtClean="0">
                <a:solidFill>
                  <a:schemeClr val="accent5"/>
                </a:solidFill>
                <a:latin typeface="Calibri" pitchFamily="34" charset="0"/>
              </a:rPr>
              <a:t>om:observedProperty</a:t>
            </a:r>
            <a:r>
              <a:rPr lang="en-US" sz="1400" b="1" dirty="0" smtClean="0">
                <a:solidFill>
                  <a:schemeClr val="bg1"/>
                </a:solidFill>
                <a:latin typeface="Calibri" pitchFamily="34" charset="0"/>
              </a:rPr>
              <a:t>&gt;</a:t>
            </a:r>
          </a:p>
          <a:p>
            <a:pPr>
              <a:buNone/>
            </a:pPr>
            <a:r>
              <a:rPr lang="en-US" sz="1400" b="1" dirty="0" smtClean="0">
                <a:solidFill>
                  <a:schemeClr val="bg1"/>
                </a:solidFill>
                <a:latin typeface="Calibri" pitchFamily="34" charset="0"/>
              </a:rPr>
              <a:t>      &lt;</a:t>
            </a:r>
            <a:r>
              <a:rPr lang="en-US" sz="1400" b="1" dirty="0" err="1" smtClean="0">
                <a:solidFill>
                  <a:schemeClr val="accent5"/>
                </a:solidFill>
                <a:latin typeface="Calibri" pitchFamily="34" charset="0"/>
              </a:rPr>
              <a:t>swe:CompositPhenomenon</a:t>
            </a:r>
            <a:r>
              <a:rPr lang="en-US" sz="1400" b="1" dirty="0" smtClean="0">
                <a:solidFill>
                  <a:schemeClr val="bg1"/>
                </a:solidFill>
                <a:latin typeface="Calibri" pitchFamily="34" charset="0"/>
              </a:rPr>
              <a:t> id="comp_194" dimension="</a:t>
            </a:r>
            <a:r>
              <a:rPr lang="en-US" sz="1400" b="1" dirty="0" smtClean="0">
                <a:solidFill>
                  <a:schemeClr val="bg1"/>
                </a:solidFill>
                <a:latin typeface="Calibri" pitchFamily="34" charset="0"/>
              </a:rPr>
              <a:t>2“&gt;… …&lt;/</a:t>
            </a:r>
            <a:r>
              <a:rPr lang="en-US" sz="1400" b="1" dirty="0" err="1" smtClean="0">
                <a:solidFill>
                  <a:schemeClr val="accent5"/>
                </a:solidFill>
                <a:latin typeface="Calibri" pitchFamily="34" charset="0"/>
              </a:rPr>
              <a:t>swe:CompositPhenomenon</a:t>
            </a:r>
            <a:r>
              <a:rPr lang="en-US" sz="1400" b="1" dirty="0" smtClean="0">
                <a:solidFill>
                  <a:schemeClr val="bg1"/>
                </a:solidFill>
                <a:latin typeface="Calibri" pitchFamily="34" charset="0"/>
              </a:rPr>
              <a:t>&gt;</a:t>
            </a:r>
          </a:p>
          <a:p>
            <a:pPr>
              <a:buNone/>
            </a:pPr>
            <a:r>
              <a:rPr lang="en-US" sz="1400" b="1" dirty="0" smtClean="0">
                <a:solidFill>
                  <a:schemeClr val="bg1"/>
                </a:solidFill>
                <a:latin typeface="Calibri" pitchFamily="34" charset="0"/>
              </a:rPr>
              <a:t>    &lt;/</a:t>
            </a:r>
            <a:r>
              <a:rPr lang="en-US" sz="1400" b="1" dirty="0" err="1" smtClean="0">
                <a:solidFill>
                  <a:schemeClr val="accent5"/>
                </a:solidFill>
                <a:latin typeface="Calibri" pitchFamily="34" charset="0"/>
              </a:rPr>
              <a:t>om:observedProperty</a:t>
            </a:r>
            <a:r>
              <a:rPr lang="en-US" sz="1400" b="1" dirty="0" smtClean="0">
                <a:solidFill>
                  <a:schemeClr val="bg1"/>
                </a:solidFill>
                <a:latin typeface="Calibri" pitchFamily="34" charset="0"/>
              </a:rPr>
              <a:t>&gt;</a:t>
            </a:r>
          </a:p>
          <a:p>
            <a:pPr>
              <a:buNone/>
            </a:pPr>
            <a:r>
              <a:rPr lang="en-US" sz="1400" b="1" dirty="0" smtClean="0">
                <a:solidFill>
                  <a:schemeClr val="bg1"/>
                </a:solidFill>
                <a:latin typeface="Calibri" pitchFamily="34" charset="0"/>
              </a:rPr>
              <a:t>    &lt;</a:t>
            </a:r>
            <a:r>
              <a:rPr lang="en-US" sz="1400" b="1" dirty="0" err="1" smtClean="0">
                <a:solidFill>
                  <a:schemeClr val="accent5"/>
                </a:solidFill>
                <a:latin typeface="Calibri" pitchFamily="34" charset="0"/>
              </a:rPr>
              <a:t>om:featureOfInterest</a:t>
            </a:r>
            <a:r>
              <a:rPr lang="en-US" sz="1400" b="1" dirty="0" smtClean="0">
                <a:solidFill>
                  <a:schemeClr val="bg1"/>
                </a:solidFill>
                <a:latin typeface="Calibri" pitchFamily="34" charset="0"/>
              </a:rPr>
              <a:t> </a:t>
            </a:r>
            <a:r>
              <a:rPr lang="en-US" sz="1400" b="1" dirty="0" err="1" smtClean="0">
                <a:solidFill>
                  <a:schemeClr val="bg1"/>
                </a:solidFill>
                <a:latin typeface="Calibri" pitchFamily="34" charset="0"/>
              </a:rPr>
              <a:t>xlink:href</a:t>
            </a:r>
            <a:r>
              <a:rPr lang="en-US" sz="1400" b="1" dirty="0" smtClean="0">
                <a:solidFill>
                  <a:schemeClr val="bg1"/>
                </a:solidFill>
                <a:latin typeface="Calibri" pitchFamily="34" charset="0"/>
              </a:rPr>
              <a:t>="VIGANELLO"&gt;</a:t>
            </a:r>
          </a:p>
          <a:p>
            <a:pPr>
              <a:buNone/>
            </a:pPr>
            <a:r>
              <a:rPr lang="en-US" sz="1400" b="1" dirty="0" smtClean="0">
                <a:solidFill>
                  <a:schemeClr val="bg1"/>
                </a:solidFill>
                <a:latin typeface="Calibri" pitchFamily="34" charset="0"/>
              </a:rPr>
              <a:t>        &lt;</a:t>
            </a:r>
            <a:r>
              <a:rPr lang="en-US" sz="1400" b="1" dirty="0" err="1" smtClean="0">
                <a:solidFill>
                  <a:schemeClr val="accent5"/>
                </a:solidFill>
                <a:latin typeface="Calibri" pitchFamily="34" charset="0"/>
              </a:rPr>
              <a:t>gml:Point</a:t>
            </a:r>
            <a:r>
              <a:rPr lang="en-US" sz="1400" b="1" dirty="0" smtClean="0">
                <a:solidFill>
                  <a:schemeClr val="bg1"/>
                </a:solidFill>
                <a:latin typeface="Calibri" pitchFamily="34" charset="0"/>
              </a:rPr>
              <a:t> </a:t>
            </a:r>
            <a:r>
              <a:rPr lang="en-US" sz="1400" b="1" dirty="0" err="1" smtClean="0">
                <a:solidFill>
                  <a:schemeClr val="bg1"/>
                </a:solidFill>
                <a:latin typeface="Calibri" pitchFamily="34" charset="0"/>
              </a:rPr>
              <a:t>srsName</a:t>
            </a:r>
            <a:r>
              <a:rPr lang="en-US" sz="1400" b="1" dirty="0" smtClean="0">
                <a:solidFill>
                  <a:schemeClr val="bg1"/>
                </a:solidFill>
                <a:latin typeface="Calibri" pitchFamily="34" charset="0"/>
              </a:rPr>
              <a:t>="EPSG:21781"&gt;....&lt;/</a:t>
            </a:r>
            <a:r>
              <a:rPr lang="en-US" sz="1400" b="1" dirty="0" err="1" smtClean="0">
                <a:solidFill>
                  <a:schemeClr val="accent5"/>
                </a:solidFill>
                <a:latin typeface="Calibri" pitchFamily="34" charset="0"/>
              </a:rPr>
              <a:t>gml:Point</a:t>
            </a:r>
            <a:r>
              <a:rPr lang="en-US" sz="1400" b="1" dirty="0" smtClean="0">
                <a:solidFill>
                  <a:schemeClr val="bg1"/>
                </a:solidFill>
                <a:latin typeface="Calibri" pitchFamily="34" charset="0"/>
              </a:rPr>
              <a:t>&gt;</a:t>
            </a:r>
          </a:p>
          <a:p>
            <a:pPr>
              <a:buNone/>
            </a:pPr>
            <a:r>
              <a:rPr lang="en-US" sz="1400" b="1" dirty="0" smtClean="0">
                <a:solidFill>
                  <a:schemeClr val="bg1"/>
                </a:solidFill>
                <a:latin typeface="Calibri" pitchFamily="34" charset="0"/>
              </a:rPr>
              <a:t>    &lt;/</a:t>
            </a:r>
            <a:r>
              <a:rPr lang="en-US" sz="1400" b="1" dirty="0" err="1" smtClean="0">
                <a:solidFill>
                  <a:schemeClr val="accent5"/>
                </a:solidFill>
                <a:latin typeface="Calibri" pitchFamily="34" charset="0"/>
              </a:rPr>
              <a:t>om:featureOfInterest</a:t>
            </a:r>
            <a:r>
              <a:rPr lang="en-US" sz="1400" b="1" dirty="0" smtClean="0">
                <a:solidFill>
                  <a:schemeClr val="bg1"/>
                </a:solidFill>
                <a:latin typeface="Calibri" pitchFamily="34" charset="0"/>
              </a:rPr>
              <a:t>&gt;    </a:t>
            </a:r>
          </a:p>
          <a:p>
            <a:pPr>
              <a:buNone/>
            </a:pPr>
            <a:r>
              <a:rPr lang="en-US" sz="1400" b="1" dirty="0" smtClean="0">
                <a:solidFill>
                  <a:schemeClr val="bg1"/>
                </a:solidFill>
                <a:latin typeface="Calibri" pitchFamily="34" charset="0"/>
              </a:rPr>
              <a:t>    &lt;</a:t>
            </a:r>
            <a:r>
              <a:rPr lang="en-US" sz="1400" b="1" dirty="0" err="1" smtClean="0">
                <a:solidFill>
                  <a:schemeClr val="accent5"/>
                </a:solidFill>
                <a:latin typeface="Calibri" pitchFamily="34" charset="0"/>
              </a:rPr>
              <a:t>om:result</a:t>
            </a:r>
            <a:r>
              <a:rPr lang="en-US" sz="1400" b="1" dirty="0" smtClean="0">
                <a:solidFill>
                  <a:schemeClr val="bg1"/>
                </a:solidFill>
                <a:latin typeface="Calibri" pitchFamily="34" charset="0"/>
              </a:rPr>
              <a:t>&gt;</a:t>
            </a:r>
          </a:p>
          <a:p>
            <a:pPr>
              <a:buNone/>
            </a:pPr>
            <a:r>
              <a:rPr lang="en-US" sz="1400" b="1" dirty="0" smtClean="0">
                <a:solidFill>
                  <a:schemeClr val="bg1"/>
                </a:solidFill>
                <a:latin typeface="Calibri" pitchFamily="34" charset="0"/>
              </a:rPr>
              <a:t>      &lt;</a:t>
            </a:r>
            <a:r>
              <a:rPr lang="en-US" sz="1400" b="1" dirty="0" err="1" smtClean="0">
                <a:solidFill>
                  <a:schemeClr val="accent5"/>
                </a:solidFill>
                <a:latin typeface="Calibri" pitchFamily="34" charset="0"/>
              </a:rPr>
              <a:t>swe:DataArray</a:t>
            </a:r>
            <a:r>
              <a:rPr lang="en-US" sz="1400" b="1" dirty="0" smtClean="0">
                <a:solidFill>
                  <a:schemeClr val="bg1"/>
                </a:solidFill>
                <a:latin typeface="Calibri" pitchFamily="34" charset="0"/>
              </a:rPr>
              <a:t>&gt;.........&lt;/</a:t>
            </a:r>
            <a:r>
              <a:rPr lang="en-US" sz="1400" b="1" dirty="0" err="1" smtClean="0">
                <a:solidFill>
                  <a:schemeClr val="accent5"/>
                </a:solidFill>
                <a:latin typeface="Calibri" pitchFamily="34" charset="0"/>
              </a:rPr>
              <a:t>swe:DataArray</a:t>
            </a:r>
            <a:r>
              <a:rPr lang="en-US" sz="1400" b="1" dirty="0" smtClean="0">
                <a:solidFill>
                  <a:schemeClr val="bg1"/>
                </a:solidFill>
                <a:latin typeface="Calibri" pitchFamily="34" charset="0"/>
              </a:rPr>
              <a:t>&gt;</a:t>
            </a:r>
          </a:p>
          <a:p>
            <a:pPr>
              <a:buNone/>
            </a:pPr>
            <a:r>
              <a:rPr lang="en-US" sz="1400" b="1" dirty="0" smtClean="0">
                <a:solidFill>
                  <a:schemeClr val="bg1"/>
                </a:solidFill>
                <a:latin typeface="Calibri" pitchFamily="34" charset="0"/>
              </a:rPr>
              <a:t>    &lt;/</a:t>
            </a:r>
            <a:r>
              <a:rPr lang="en-US" sz="1400" b="1" dirty="0" err="1" smtClean="0">
                <a:solidFill>
                  <a:schemeClr val="accent5"/>
                </a:solidFill>
                <a:latin typeface="Calibri" pitchFamily="34" charset="0"/>
              </a:rPr>
              <a:t>om:result</a:t>
            </a:r>
            <a:r>
              <a:rPr lang="en-US" sz="1400" b="1" dirty="0" smtClean="0">
                <a:solidFill>
                  <a:schemeClr val="bg1"/>
                </a:solidFill>
                <a:latin typeface="Calibri" pitchFamily="34" charset="0"/>
              </a:rPr>
              <a:t>&gt;</a:t>
            </a:r>
          </a:p>
          <a:p>
            <a:pPr>
              <a:buNone/>
            </a:pPr>
            <a:r>
              <a:rPr lang="en-US" sz="1400" b="1" dirty="0" smtClean="0">
                <a:solidFill>
                  <a:schemeClr val="bg1"/>
                </a:solidFill>
                <a:latin typeface="Calibri" pitchFamily="34" charset="0"/>
              </a:rPr>
              <a:t>  &lt;/</a:t>
            </a:r>
            <a:r>
              <a:rPr lang="en-US" sz="1400" b="1" dirty="0" err="1" smtClean="0">
                <a:solidFill>
                  <a:schemeClr val="accent5"/>
                </a:solidFill>
                <a:latin typeface="Calibri" pitchFamily="34" charset="0"/>
              </a:rPr>
              <a:t>om:Observation</a:t>
            </a:r>
            <a:r>
              <a:rPr lang="en-US" sz="1400" b="1" dirty="0" smtClean="0">
                <a:solidFill>
                  <a:schemeClr val="bg1"/>
                </a:solidFill>
                <a:latin typeface="Calibri" pitchFamily="34" charset="0"/>
              </a:rPr>
              <a:t>&gt;</a:t>
            </a:r>
          </a:p>
          <a:p>
            <a:pPr>
              <a:buNone/>
            </a:pPr>
            <a:r>
              <a:rPr lang="en-US" sz="1400" b="1" dirty="0" smtClean="0">
                <a:solidFill>
                  <a:schemeClr val="bg1"/>
                </a:solidFill>
                <a:latin typeface="Calibri" pitchFamily="34" charset="0"/>
              </a:rPr>
              <a:t>&lt;/</a:t>
            </a:r>
            <a:r>
              <a:rPr lang="en-US" sz="1400" b="1" dirty="0" err="1" smtClean="0">
                <a:solidFill>
                  <a:schemeClr val="accent5"/>
                </a:solidFill>
                <a:latin typeface="Calibri" pitchFamily="34" charset="0"/>
              </a:rPr>
              <a:t>om:member</a:t>
            </a:r>
            <a:r>
              <a:rPr lang="en-US" sz="1400" b="1" dirty="0" smtClean="0">
                <a:solidFill>
                  <a:schemeClr val="bg1"/>
                </a:solidFill>
                <a:latin typeface="Calibri" pitchFamily="34" charset="0"/>
              </a:rPr>
              <a:t>&gt;</a:t>
            </a:r>
          </a:p>
          <a:p>
            <a:pPr>
              <a:buNone/>
            </a:pPr>
            <a:r>
              <a:rPr lang="en-US" sz="1400" b="1" dirty="0" smtClean="0">
                <a:solidFill>
                  <a:schemeClr val="bg1"/>
                </a:solidFill>
                <a:latin typeface="Calibri" pitchFamily="34" charset="0"/>
              </a:rPr>
              <a:t>&lt;/</a:t>
            </a:r>
            <a:r>
              <a:rPr lang="en-US" sz="1400" b="1" dirty="0" err="1" smtClean="0">
                <a:solidFill>
                  <a:schemeClr val="accent5"/>
                </a:solidFill>
                <a:latin typeface="Calibri" pitchFamily="34" charset="0"/>
              </a:rPr>
              <a:t>om:ObservationCollection</a:t>
            </a:r>
            <a:r>
              <a:rPr lang="en-US" sz="1400" b="1" dirty="0" smtClean="0">
                <a:solidFill>
                  <a:schemeClr val="bg1"/>
                </a:solidFill>
                <a:latin typeface="Calibri" pitchFamily="34" charset="0"/>
              </a:rPr>
              <a:t>&gt;</a:t>
            </a:r>
            <a:endParaRPr lang="en-US" sz="1400" b="1" dirty="0">
              <a:solidFill>
                <a:schemeClr val="bg1"/>
              </a:solidFill>
              <a:latin typeface="Calibri" pitchFamily="34" charset="0"/>
            </a:endParaRPr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GetObservation</a:t>
            </a:r>
            <a:r>
              <a:rPr lang="en-US" dirty="0" smtClean="0"/>
              <a:t>: </a:t>
            </a:r>
            <a:r>
              <a:rPr lang="en-US" dirty="0" err="1" smtClean="0"/>
              <a:t>risposta</a:t>
            </a:r>
            <a:endParaRPr lang="en-US" dirty="0"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GetFeatureOfInterest</a:t>
            </a:r>
            <a:r>
              <a:rPr lang="it-IT" dirty="0" smtClean="0"/>
              <a:t>: richiesta</a:t>
            </a:r>
            <a:endParaRPr lang="it-IT" dirty="0"/>
          </a:p>
        </p:txBody>
      </p:sp>
      <p:sp>
        <p:nvSpPr>
          <p:cNvPr id="5" name="Rectangle 3"/>
          <p:cNvSpPr/>
          <p:nvPr/>
        </p:nvSpPr>
        <p:spPr>
          <a:xfrm>
            <a:off x="357190" y="1928802"/>
            <a:ext cx="9001156" cy="523220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800" b="1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itchFamily="34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0" y="1214422"/>
            <a:ext cx="9144000" cy="491174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it-IT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Metodo POST</a:t>
            </a:r>
          </a:p>
          <a:p>
            <a:pPr marL="1714500" marR="0" lvl="4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it-IT" sz="24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lang="it-IT" sz="2400" b="1" kern="0" dirty="0" smtClean="0">
              <a:solidFill>
                <a:srgbClr val="000000"/>
              </a:solidFill>
              <a:latin typeface="Calibri" pitchFamily="34" charset="0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it-IT" sz="24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it-IT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/>
            </a:r>
            <a:br>
              <a:rPr kumimoji="0" lang="it-IT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</a:br>
            <a:endParaRPr kumimoji="0" lang="it-IT" sz="24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it-IT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Metodo GET</a:t>
            </a:r>
          </a:p>
        </p:txBody>
      </p:sp>
      <p:sp>
        <p:nvSpPr>
          <p:cNvPr id="7" name="Rettangolo 6"/>
          <p:cNvSpPr/>
          <p:nvPr/>
        </p:nvSpPr>
        <p:spPr>
          <a:xfrm>
            <a:off x="785818" y="4357694"/>
            <a:ext cx="850109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it-IT" sz="2000" b="1" dirty="0" smtClean="0">
                <a:solidFill>
                  <a:schemeClr val="bg1"/>
                </a:solidFill>
                <a:latin typeface="Calibri" pitchFamily="34" charset="0"/>
              </a:rPr>
              <a:t>http://localhost/sos/srv1? </a:t>
            </a:r>
            <a:br>
              <a:rPr lang="it-IT" sz="2000" b="1" dirty="0" smtClean="0">
                <a:solidFill>
                  <a:schemeClr val="bg1"/>
                </a:solidFill>
                <a:latin typeface="Calibri" pitchFamily="34" charset="0"/>
              </a:rPr>
            </a:br>
            <a:r>
              <a:rPr lang="it-IT" sz="2000" b="1" dirty="0" smtClean="0">
                <a:solidFill>
                  <a:schemeClr val="accent5"/>
                </a:solidFill>
                <a:latin typeface="Calibri" pitchFamily="34" charset="0"/>
              </a:rPr>
              <a:t>request</a:t>
            </a:r>
            <a:r>
              <a:rPr lang="it-IT" sz="2000" b="1" dirty="0" smtClean="0">
                <a:solidFill>
                  <a:schemeClr val="bg1"/>
                </a:solidFill>
                <a:latin typeface="Calibri" pitchFamily="34" charset="0"/>
              </a:rPr>
              <a:t>=GetFeatureOfInterest&amp;</a:t>
            </a:r>
            <a:br>
              <a:rPr lang="it-IT" sz="2000" b="1" dirty="0" smtClean="0">
                <a:solidFill>
                  <a:schemeClr val="bg1"/>
                </a:solidFill>
                <a:latin typeface="Calibri" pitchFamily="34" charset="0"/>
              </a:rPr>
            </a:br>
            <a:r>
              <a:rPr lang="it-IT" sz="2000" b="1" dirty="0" smtClean="0">
                <a:solidFill>
                  <a:schemeClr val="accent5"/>
                </a:solidFill>
                <a:latin typeface="Calibri" pitchFamily="34" charset="0"/>
              </a:rPr>
              <a:t>featureOfInterest</a:t>
            </a:r>
            <a:r>
              <a:rPr lang="it-IT" sz="2000" b="1" dirty="0" smtClean="0">
                <a:solidFill>
                  <a:schemeClr val="bg1"/>
                </a:solidFill>
                <a:latin typeface="Calibri" pitchFamily="34" charset="0"/>
              </a:rPr>
              <a:t>=LUGANO&amp; </a:t>
            </a:r>
            <a:br>
              <a:rPr lang="it-IT" sz="2000" b="1" dirty="0" smtClean="0">
                <a:solidFill>
                  <a:schemeClr val="bg1"/>
                </a:solidFill>
                <a:latin typeface="Calibri" pitchFamily="34" charset="0"/>
              </a:rPr>
            </a:br>
            <a:r>
              <a:rPr lang="it-IT" sz="2000" b="1" dirty="0" smtClean="0">
                <a:solidFill>
                  <a:schemeClr val="accent5"/>
                </a:solidFill>
                <a:latin typeface="Calibri" pitchFamily="34" charset="0"/>
              </a:rPr>
              <a:t>srsName</a:t>
            </a:r>
            <a:r>
              <a:rPr lang="it-IT" sz="2000" b="1" dirty="0" smtClean="0">
                <a:solidFill>
                  <a:schemeClr val="bg1"/>
                </a:solidFill>
                <a:latin typeface="Calibri" pitchFamily="34" charset="0"/>
              </a:rPr>
              <a:t>=4326&amp; </a:t>
            </a:r>
            <a:br>
              <a:rPr lang="it-IT" sz="2000" b="1" dirty="0" smtClean="0">
                <a:solidFill>
                  <a:schemeClr val="bg1"/>
                </a:solidFill>
                <a:latin typeface="Calibri" pitchFamily="34" charset="0"/>
              </a:rPr>
            </a:br>
            <a:r>
              <a:rPr lang="it-IT" sz="2000" b="1" dirty="0" smtClean="0">
                <a:solidFill>
                  <a:schemeClr val="accent5"/>
                </a:solidFill>
                <a:latin typeface="Calibri" pitchFamily="34" charset="0"/>
              </a:rPr>
              <a:t>service</a:t>
            </a:r>
            <a:r>
              <a:rPr lang="it-IT" sz="2000" b="1" dirty="0" smtClean="0">
                <a:solidFill>
                  <a:schemeClr val="bg1"/>
                </a:solidFill>
                <a:latin typeface="Calibri" pitchFamily="34" charset="0"/>
              </a:rPr>
              <a:t>=SOS&amp;</a:t>
            </a:r>
            <a:br>
              <a:rPr lang="it-IT" sz="2000" b="1" dirty="0" smtClean="0">
                <a:solidFill>
                  <a:schemeClr val="bg1"/>
                </a:solidFill>
                <a:latin typeface="Calibri" pitchFamily="34" charset="0"/>
              </a:rPr>
            </a:br>
            <a:r>
              <a:rPr lang="it-IT" sz="2000" b="1" dirty="0" smtClean="0">
                <a:solidFill>
                  <a:schemeClr val="accent5"/>
                </a:solidFill>
                <a:latin typeface="Calibri" pitchFamily="34" charset="0"/>
              </a:rPr>
              <a:t>version</a:t>
            </a:r>
            <a:r>
              <a:rPr lang="it-IT" sz="2000" b="1" dirty="0" smtClean="0">
                <a:solidFill>
                  <a:schemeClr val="bg1"/>
                </a:solidFill>
                <a:latin typeface="Calibri" pitchFamily="34" charset="0"/>
              </a:rPr>
              <a:t>=1.0.0</a:t>
            </a:r>
          </a:p>
        </p:txBody>
      </p:sp>
      <p:sp>
        <p:nvSpPr>
          <p:cNvPr id="9" name="Rettangolo 8"/>
          <p:cNvSpPr/>
          <p:nvPr/>
        </p:nvSpPr>
        <p:spPr>
          <a:xfrm>
            <a:off x="642910" y="1714488"/>
            <a:ext cx="850109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  <a:latin typeface="Calibri" pitchFamily="34" charset="0"/>
              </a:rPr>
              <a:t>&lt;</a:t>
            </a:r>
            <a:r>
              <a:rPr lang="en-US" sz="2400" b="1" dirty="0" err="1" smtClean="0">
                <a:solidFill>
                  <a:schemeClr val="accent5"/>
                </a:solidFill>
                <a:latin typeface="Calibri" pitchFamily="34" charset="0"/>
              </a:rPr>
              <a:t>sos:getfeatureOfinterest</a:t>
            </a:r>
            <a:r>
              <a:rPr lang="en-US" sz="2400" b="1" dirty="0" smtClean="0">
                <a:solidFill>
                  <a:schemeClr val="bg1"/>
                </a:solidFill>
                <a:latin typeface="Calibri" pitchFamily="34" charset="0"/>
              </a:rPr>
              <a:t> </a:t>
            </a:r>
            <a:r>
              <a:rPr lang="en-US" sz="2400" b="1" dirty="0" err="1" smtClean="0">
                <a:solidFill>
                  <a:schemeClr val="bg1"/>
                </a:solidFill>
                <a:latin typeface="Calibri" pitchFamily="34" charset="0"/>
              </a:rPr>
              <a:t>xmlns</a:t>
            </a:r>
            <a:r>
              <a:rPr lang="en-US" sz="2400" b="1" dirty="0" smtClean="0">
                <a:solidFill>
                  <a:schemeClr val="bg1"/>
                </a:solidFill>
                <a:latin typeface="Calibri" pitchFamily="34" charset="0"/>
              </a:rPr>
              <a:t>… </a:t>
            </a:r>
            <a:r>
              <a:rPr lang="en-US" sz="2400" b="1" dirty="0" smtClean="0">
                <a:solidFill>
                  <a:schemeClr val="accent5"/>
                </a:solidFill>
                <a:latin typeface="Calibri" pitchFamily="34" charset="0"/>
              </a:rPr>
              <a:t>service</a:t>
            </a:r>
            <a:r>
              <a:rPr lang="en-US" sz="2400" b="1" dirty="0" smtClean="0">
                <a:solidFill>
                  <a:schemeClr val="bg1"/>
                </a:solidFill>
                <a:latin typeface="Calibri" pitchFamily="34" charset="0"/>
              </a:rPr>
              <a:t>="SOS" </a:t>
            </a:r>
            <a:r>
              <a:rPr lang="en-US" sz="2400" b="1" dirty="0" err="1" smtClean="0">
                <a:solidFill>
                  <a:schemeClr val="accent5"/>
                </a:solidFill>
                <a:latin typeface="Calibri" pitchFamily="34" charset="0"/>
              </a:rPr>
              <a:t>outputFormat</a:t>
            </a:r>
            <a:r>
              <a:rPr lang="en-US" sz="2400" b="1" dirty="0" smtClean="0">
                <a:solidFill>
                  <a:schemeClr val="bg1"/>
                </a:solidFill>
                <a:latin typeface="Calibri" pitchFamily="34" charset="0"/>
              </a:rPr>
              <a:t>="text/</a:t>
            </a:r>
            <a:r>
              <a:rPr lang="en-US" sz="2400" b="1" dirty="0" err="1" smtClean="0">
                <a:solidFill>
                  <a:schemeClr val="bg1"/>
                </a:solidFill>
                <a:latin typeface="Calibri" pitchFamily="34" charset="0"/>
              </a:rPr>
              <a:t>xml;subtype</a:t>
            </a:r>
            <a:r>
              <a:rPr lang="en-US" sz="2400" b="1" dirty="0" smtClean="0">
                <a:solidFill>
                  <a:schemeClr val="bg1"/>
                </a:solidFill>
                <a:latin typeface="Calibri" pitchFamily="34" charset="0"/>
              </a:rPr>
              <a:t>='</a:t>
            </a:r>
            <a:r>
              <a:rPr lang="en-US" sz="2400" b="1" dirty="0" err="1" smtClean="0">
                <a:solidFill>
                  <a:schemeClr val="bg1"/>
                </a:solidFill>
                <a:latin typeface="Calibri" pitchFamily="34" charset="0"/>
              </a:rPr>
              <a:t>sensorML</a:t>
            </a:r>
            <a:r>
              <a:rPr lang="en-US" sz="2400" b="1" dirty="0" smtClean="0">
                <a:solidFill>
                  <a:schemeClr val="bg1"/>
                </a:solidFill>
                <a:latin typeface="Calibri" pitchFamily="34" charset="0"/>
              </a:rPr>
              <a:t>/1.0.0'"&gt; </a:t>
            </a:r>
          </a:p>
          <a:p>
            <a:r>
              <a:rPr lang="en-US" sz="2400" b="1" dirty="0" smtClean="0">
                <a:solidFill>
                  <a:schemeClr val="bg1"/>
                </a:solidFill>
                <a:latin typeface="Calibri" pitchFamily="34" charset="0"/>
              </a:rPr>
              <a:t>        &lt;</a:t>
            </a:r>
            <a:r>
              <a:rPr lang="en-US" sz="2400" b="1" dirty="0" err="1" smtClean="0">
                <a:solidFill>
                  <a:schemeClr val="accent5"/>
                </a:solidFill>
                <a:latin typeface="Calibri" pitchFamily="34" charset="0"/>
              </a:rPr>
              <a:t>featureOfInterest</a:t>
            </a:r>
            <a:r>
              <a:rPr lang="en-US" sz="2400" b="1" dirty="0" smtClean="0">
                <a:solidFill>
                  <a:schemeClr val="bg1"/>
                </a:solidFill>
                <a:latin typeface="Calibri" pitchFamily="34" charset="0"/>
              </a:rPr>
              <a:t>&gt;LUGANO&lt;/</a:t>
            </a:r>
            <a:r>
              <a:rPr lang="en-US" sz="2400" b="1" dirty="0" err="1" smtClean="0">
                <a:solidFill>
                  <a:schemeClr val="accent5"/>
                </a:solidFill>
                <a:latin typeface="Calibri" pitchFamily="34" charset="0"/>
              </a:rPr>
              <a:t>featureOfInterest</a:t>
            </a:r>
            <a:r>
              <a:rPr lang="en-US" sz="2400" b="1" dirty="0" smtClean="0">
                <a:solidFill>
                  <a:schemeClr val="bg1"/>
                </a:solidFill>
                <a:latin typeface="Calibri" pitchFamily="34" charset="0"/>
              </a:rPr>
              <a:t>&gt;</a:t>
            </a:r>
          </a:p>
          <a:p>
            <a:r>
              <a:rPr lang="en-US" sz="2400" b="1" dirty="0" smtClean="0">
                <a:solidFill>
                  <a:schemeClr val="bg1"/>
                </a:solidFill>
                <a:latin typeface="Calibri" pitchFamily="34" charset="0"/>
              </a:rPr>
              <a:t>        &lt;</a:t>
            </a:r>
            <a:r>
              <a:rPr lang="en-US" sz="2400" b="1" dirty="0" err="1" smtClean="0">
                <a:solidFill>
                  <a:schemeClr val="accent5"/>
                </a:solidFill>
                <a:latin typeface="Calibri" pitchFamily="34" charset="0"/>
              </a:rPr>
              <a:t>srsName</a:t>
            </a:r>
            <a:r>
              <a:rPr lang="en-US" sz="2400" b="1" dirty="0" smtClean="0">
                <a:solidFill>
                  <a:schemeClr val="bg1"/>
                </a:solidFill>
                <a:latin typeface="Calibri" pitchFamily="34" charset="0"/>
              </a:rPr>
              <a:t>&gt;4326&lt;/</a:t>
            </a:r>
            <a:r>
              <a:rPr lang="en-US" sz="2400" b="1" dirty="0" err="1" smtClean="0">
                <a:solidFill>
                  <a:schemeClr val="accent5"/>
                </a:solidFill>
                <a:latin typeface="Calibri" pitchFamily="34" charset="0"/>
              </a:rPr>
              <a:t>srsName</a:t>
            </a:r>
            <a:r>
              <a:rPr lang="en-US" sz="2400" b="1" dirty="0" smtClean="0">
                <a:solidFill>
                  <a:schemeClr val="bg1"/>
                </a:solidFill>
                <a:latin typeface="Calibri" pitchFamily="34" charset="0"/>
              </a:rPr>
              <a:t>&gt;</a:t>
            </a:r>
          </a:p>
          <a:p>
            <a:r>
              <a:rPr lang="en-US" sz="2400" b="1" dirty="0" smtClean="0">
                <a:solidFill>
                  <a:schemeClr val="bg1"/>
                </a:solidFill>
                <a:latin typeface="Calibri" pitchFamily="34" charset="0"/>
              </a:rPr>
              <a:t>&lt;/</a:t>
            </a:r>
            <a:r>
              <a:rPr lang="en-US" sz="2400" b="1" dirty="0" err="1" smtClean="0">
                <a:solidFill>
                  <a:schemeClr val="accent5"/>
                </a:solidFill>
                <a:latin typeface="Calibri" pitchFamily="34" charset="0"/>
              </a:rPr>
              <a:t>sos:getfeatureOfinterest</a:t>
            </a:r>
            <a:r>
              <a:rPr lang="en-US" sz="2400" b="1" dirty="0" smtClean="0">
                <a:solidFill>
                  <a:schemeClr val="bg1"/>
                </a:solidFill>
                <a:latin typeface="Calibri" pitchFamily="34" charset="0"/>
              </a:rPr>
              <a:t>&gt;</a:t>
            </a:r>
            <a:endParaRPr lang="en-US" sz="2400" b="1" dirty="0">
              <a:solidFill>
                <a:schemeClr val="bg1"/>
              </a:solidFill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GetFeatureOfInterest: risposta</a:t>
            </a:r>
            <a:endParaRPr lang="it-IT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214282" y="1500174"/>
            <a:ext cx="8229600" cy="685792"/>
          </a:xfrm>
        </p:spPr>
        <p:txBody>
          <a:bodyPr anchor="t"/>
          <a:lstStyle/>
          <a:p>
            <a:r>
              <a:rPr lang="it-IT" dirty="0" smtClean="0">
                <a:solidFill>
                  <a:schemeClr val="bg1"/>
                </a:solidFill>
              </a:rPr>
              <a:t>Vediamolo </a:t>
            </a:r>
            <a:r>
              <a:rPr lang="it-IT" dirty="0" err="1" smtClean="0">
                <a:solidFill>
                  <a:schemeClr val="bg1"/>
                </a:solidFill>
              </a:rPr>
              <a:t>insieme…</a:t>
            </a:r>
            <a:endParaRPr lang="it-IT" dirty="0" smtClean="0">
              <a:solidFill>
                <a:schemeClr val="bg1"/>
              </a:solidFill>
            </a:endParaRPr>
          </a:p>
        </p:txBody>
      </p:sp>
      <p:sp>
        <p:nvSpPr>
          <p:cNvPr id="10" name="Rettangolo 9"/>
          <p:cNvSpPr/>
          <p:nvPr/>
        </p:nvSpPr>
        <p:spPr>
          <a:xfrm>
            <a:off x="214282" y="2285992"/>
            <a:ext cx="8929718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Calibri" pitchFamily="34" charset="0"/>
              </a:rPr>
              <a:t>&lt;</a:t>
            </a:r>
            <a:r>
              <a:rPr lang="en-US" b="1" dirty="0" err="1" smtClean="0">
                <a:solidFill>
                  <a:schemeClr val="accent5"/>
                </a:solidFill>
                <a:latin typeface="Calibri" pitchFamily="34" charset="0"/>
              </a:rPr>
              <a:t>sa:SamplingPoint</a:t>
            </a:r>
            <a:r>
              <a:rPr lang="en-US" b="1" dirty="0" smtClean="0">
                <a:solidFill>
                  <a:schemeClr val="accent5"/>
                </a:solidFill>
                <a:latin typeface="Calibri" pitchFamily="34" charset="0"/>
              </a:rPr>
              <a:t>    </a:t>
            </a:r>
            <a:r>
              <a:rPr lang="en-US" b="1" dirty="0" err="1" smtClean="0">
                <a:solidFill>
                  <a:schemeClr val="accent5"/>
                </a:solidFill>
                <a:latin typeface="Calibri" pitchFamily="34" charset="0"/>
              </a:rPr>
              <a:t>gml:id</a:t>
            </a:r>
            <a:r>
              <a:rPr lang="en-US" b="1" dirty="0" smtClean="0">
                <a:solidFill>
                  <a:schemeClr val="bg1"/>
                </a:solidFill>
                <a:latin typeface="Calibri" pitchFamily="34" charset="0"/>
              </a:rPr>
              <a:t>="LUGANO"  </a:t>
            </a:r>
            <a:r>
              <a:rPr lang="en-US" b="1" dirty="0" err="1" smtClean="0">
                <a:solidFill>
                  <a:schemeClr val="bg1"/>
                </a:solidFill>
                <a:latin typeface="Calibri" pitchFamily="34" charset="0"/>
              </a:rPr>
              <a:t>xmlns</a:t>
            </a:r>
            <a:r>
              <a:rPr lang="en-US" b="1" dirty="0" smtClean="0">
                <a:solidFill>
                  <a:schemeClr val="bg1"/>
                </a:solidFill>
                <a:latin typeface="Calibri" pitchFamily="34" charset="0"/>
              </a:rPr>
              <a:t>…&gt;</a:t>
            </a:r>
          </a:p>
          <a:p>
            <a:r>
              <a:rPr lang="en-US" b="1" dirty="0" smtClean="0">
                <a:solidFill>
                  <a:schemeClr val="bg1"/>
                </a:solidFill>
                <a:latin typeface="Calibri" pitchFamily="34" charset="0"/>
              </a:rPr>
              <a:t>  &lt;</a:t>
            </a:r>
            <a:r>
              <a:rPr lang="en-US" b="1" dirty="0" err="1" smtClean="0">
                <a:solidFill>
                  <a:schemeClr val="accent5"/>
                </a:solidFill>
                <a:latin typeface="Calibri" pitchFamily="34" charset="0"/>
              </a:rPr>
              <a:t>gml:name</a:t>
            </a:r>
            <a:r>
              <a:rPr lang="en-US" b="1" dirty="0" smtClean="0">
                <a:solidFill>
                  <a:schemeClr val="bg1"/>
                </a:solidFill>
                <a:latin typeface="Calibri" pitchFamily="34" charset="0"/>
              </a:rPr>
              <a:t>&gt; LUGANO&lt;/</a:t>
            </a:r>
            <a:r>
              <a:rPr lang="en-US" b="1" dirty="0" err="1" smtClean="0">
                <a:solidFill>
                  <a:schemeClr val="accent5"/>
                </a:solidFill>
                <a:latin typeface="Calibri" pitchFamily="34" charset="0"/>
              </a:rPr>
              <a:t>gml:name</a:t>
            </a:r>
            <a:r>
              <a:rPr lang="en-US" b="1" dirty="0" smtClean="0">
                <a:solidFill>
                  <a:schemeClr val="bg1"/>
                </a:solidFill>
                <a:latin typeface="Calibri" pitchFamily="34" charset="0"/>
              </a:rPr>
              <a:t>&gt; </a:t>
            </a:r>
          </a:p>
          <a:p>
            <a:r>
              <a:rPr lang="en-US" b="1" dirty="0" smtClean="0">
                <a:solidFill>
                  <a:schemeClr val="bg1"/>
                </a:solidFill>
                <a:latin typeface="Calibri" pitchFamily="34" charset="0"/>
              </a:rPr>
              <a:t>   </a:t>
            </a:r>
            <a:r>
              <a:rPr lang="en-US" sz="1600" b="1" i="1" dirty="0" smtClean="0">
                <a:solidFill>
                  <a:schemeClr val="accent4"/>
                </a:solidFill>
                <a:latin typeface="Calibri" pitchFamily="34" charset="0"/>
              </a:rPr>
              <a:t>&lt;!– </a:t>
            </a:r>
            <a:r>
              <a:rPr lang="en-US" sz="1600" b="1" i="1" dirty="0" err="1" smtClean="0">
                <a:solidFill>
                  <a:schemeClr val="accent4"/>
                </a:solidFill>
                <a:latin typeface="Calibri" pitchFamily="34" charset="0"/>
              </a:rPr>
              <a:t>Lista</a:t>
            </a:r>
            <a:r>
              <a:rPr lang="en-US" sz="1600" b="1" i="1" dirty="0" smtClean="0">
                <a:solidFill>
                  <a:schemeClr val="accent4"/>
                </a:solidFill>
                <a:latin typeface="Calibri" pitchFamily="34" charset="0"/>
              </a:rPr>
              <a:t> </a:t>
            </a:r>
            <a:r>
              <a:rPr lang="en-US" sz="1600" b="1" i="1" dirty="0" err="1" smtClean="0">
                <a:solidFill>
                  <a:schemeClr val="accent4"/>
                </a:solidFill>
                <a:latin typeface="Calibri" pitchFamily="34" charset="0"/>
              </a:rPr>
              <a:t>di</a:t>
            </a:r>
            <a:r>
              <a:rPr lang="en-US" sz="1600" b="1" i="1" dirty="0" smtClean="0">
                <a:solidFill>
                  <a:schemeClr val="accent4"/>
                </a:solidFill>
                <a:latin typeface="Calibri" pitchFamily="34" charset="0"/>
              </a:rPr>
              <a:t> </a:t>
            </a:r>
            <a:r>
              <a:rPr lang="en-US" sz="1600" b="1" i="1" dirty="0" err="1" smtClean="0">
                <a:solidFill>
                  <a:schemeClr val="accent4"/>
                </a:solidFill>
                <a:latin typeface="Calibri" pitchFamily="34" charset="0"/>
              </a:rPr>
              <a:t>tutte</a:t>
            </a:r>
            <a:r>
              <a:rPr lang="en-US" sz="1600" b="1" i="1" dirty="0" smtClean="0">
                <a:solidFill>
                  <a:schemeClr val="accent4"/>
                </a:solidFill>
                <a:latin typeface="Calibri" pitchFamily="34" charset="0"/>
              </a:rPr>
              <a:t> le procedure </a:t>
            </a:r>
            <a:r>
              <a:rPr lang="en-US" sz="1600" b="1" i="1" dirty="0" err="1" smtClean="0">
                <a:solidFill>
                  <a:schemeClr val="accent4"/>
                </a:solidFill>
                <a:latin typeface="Calibri" pitchFamily="34" charset="0"/>
              </a:rPr>
              <a:t>che</a:t>
            </a:r>
            <a:r>
              <a:rPr lang="en-US" sz="1600" b="1" i="1" dirty="0" smtClean="0">
                <a:solidFill>
                  <a:schemeClr val="accent4"/>
                </a:solidFill>
                <a:latin typeface="Calibri" pitchFamily="34" charset="0"/>
              </a:rPr>
              <a:t> </a:t>
            </a:r>
            <a:r>
              <a:rPr lang="en-US" sz="1600" b="1" i="1" dirty="0" err="1" smtClean="0">
                <a:solidFill>
                  <a:schemeClr val="accent4"/>
                </a:solidFill>
                <a:latin typeface="Calibri" pitchFamily="34" charset="0"/>
              </a:rPr>
              <a:t>sono</a:t>
            </a:r>
            <a:r>
              <a:rPr lang="en-US" sz="1600" b="1" i="1" dirty="0" smtClean="0">
                <a:solidFill>
                  <a:schemeClr val="accent4"/>
                </a:solidFill>
                <a:latin typeface="Calibri" pitchFamily="34" charset="0"/>
              </a:rPr>
              <a:t> associate </a:t>
            </a:r>
            <a:r>
              <a:rPr lang="en-US" sz="1600" b="1" i="1" dirty="0" err="1" smtClean="0">
                <a:solidFill>
                  <a:schemeClr val="accent4"/>
                </a:solidFill>
                <a:latin typeface="Calibri" pitchFamily="34" charset="0"/>
              </a:rPr>
              <a:t>alla</a:t>
            </a:r>
            <a:r>
              <a:rPr lang="en-US" sz="1600" b="1" i="1" dirty="0" smtClean="0">
                <a:solidFill>
                  <a:schemeClr val="accent4"/>
                </a:solidFill>
                <a:latin typeface="Calibri" pitchFamily="34" charset="0"/>
              </a:rPr>
              <a:t> </a:t>
            </a:r>
            <a:r>
              <a:rPr lang="en-US" sz="1600" b="1" i="1" dirty="0" err="1" smtClean="0">
                <a:solidFill>
                  <a:schemeClr val="accent4"/>
                </a:solidFill>
                <a:latin typeface="Calibri" pitchFamily="34" charset="0"/>
              </a:rPr>
              <a:t>featureOfInterest</a:t>
            </a:r>
            <a:r>
              <a:rPr lang="en-US" sz="1600" b="1" i="1" dirty="0" smtClean="0">
                <a:solidFill>
                  <a:schemeClr val="accent4"/>
                </a:solidFill>
                <a:latin typeface="Calibri" pitchFamily="34" charset="0"/>
              </a:rPr>
              <a:t> </a:t>
            </a:r>
            <a:r>
              <a:rPr lang="en-US" sz="1600" b="1" i="1" dirty="0" err="1" smtClean="0">
                <a:solidFill>
                  <a:schemeClr val="accent4"/>
                </a:solidFill>
                <a:latin typeface="Calibri" pitchFamily="34" charset="0"/>
              </a:rPr>
              <a:t>richiesta</a:t>
            </a:r>
            <a:r>
              <a:rPr lang="en-US" sz="1600" b="1" i="1" dirty="0" smtClean="0">
                <a:solidFill>
                  <a:schemeClr val="accent4"/>
                </a:solidFill>
                <a:latin typeface="Calibri" pitchFamily="34" charset="0"/>
              </a:rPr>
              <a:t> --&gt;</a:t>
            </a:r>
            <a:endParaRPr lang="en-US" b="1" i="1" dirty="0" smtClean="0">
              <a:solidFill>
                <a:schemeClr val="accent4"/>
              </a:solidFill>
              <a:latin typeface="Calibri" pitchFamily="34" charset="0"/>
            </a:endParaRPr>
          </a:p>
          <a:p>
            <a:r>
              <a:rPr lang="en-US" b="1" dirty="0" smtClean="0">
                <a:solidFill>
                  <a:schemeClr val="bg1"/>
                </a:solidFill>
                <a:latin typeface="Calibri" pitchFamily="34" charset="0"/>
              </a:rPr>
              <a:t>  &lt;</a:t>
            </a:r>
            <a:r>
              <a:rPr lang="en-US" b="1" dirty="0" err="1" smtClean="0">
                <a:solidFill>
                  <a:schemeClr val="accent5"/>
                </a:solidFill>
                <a:latin typeface="Calibri" pitchFamily="34" charset="0"/>
              </a:rPr>
              <a:t>sa:relatedObservation</a:t>
            </a:r>
            <a:r>
              <a:rPr lang="en-US" b="1" dirty="0" smtClean="0">
                <a:solidFill>
                  <a:schemeClr val="bg1"/>
                </a:solidFill>
                <a:latin typeface="Calibri" pitchFamily="34" charset="0"/>
              </a:rPr>
              <a:t>&gt;&lt;</a:t>
            </a:r>
            <a:r>
              <a:rPr lang="en-US" b="1" dirty="0" err="1" smtClean="0">
                <a:solidFill>
                  <a:schemeClr val="accent5"/>
                </a:solidFill>
                <a:latin typeface="Calibri" pitchFamily="34" charset="0"/>
              </a:rPr>
              <a:t>om:Observation</a:t>
            </a:r>
            <a:r>
              <a:rPr lang="en-US" b="1" dirty="0" smtClean="0">
                <a:solidFill>
                  <a:schemeClr val="bg1"/>
                </a:solidFill>
                <a:latin typeface="Calibri" pitchFamily="34" charset="0"/>
              </a:rPr>
              <a:t>&gt;…&lt;/</a:t>
            </a:r>
            <a:r>
              <a:rPr lang="en-US" b="1" dirty="0" err="1" smtClean="0">
                <a:solidFill>
                  <a:schemeClr val="accent5"/>
                </a:solidFill>
                <a:latin typeface="Calibri" pitchFamily="34" charset="0"/>
              </a:rPr>
              <a:t>om:Observation</a:t>
            </a:r>
            <a:r>
              <a:rPr lang="en-US" b="1" dirty="0" smtClean="0">
                <a:solidFill>
                  <a:schemeClr val="bg1"/>
                </a:solidFill>
                <a:latin typeface="Calibri" pitchFamily="34" charset="0"/>
              </a:rPr>
              <a:t>&gt;&lt;/</a:t>
            </a:r>
            <a:r>
              <a:rPr lang="en-US" b="1" dirty="0" err="1" smtClean="0">
                <a:solidFill>
                  <a:schemeClr val="accent5"/>
                </a:solidFill>
                <a:latin typeface="Calibri" pitchFamily="34" charset="0"/>
              </a:rPr>
              <a:t>sa:relatedObservation</a:t>
            </a:r>
            <a:r>
              <a:rPr lang="en-US" b="1" dirty="0" smtClean="0">
                <a:solidFill>
                  <a:schemeClr val="bg1"/>
                </a:solidFill>
                <a:latin typeface="Calibri" pitchFamily="34" charset="0"/>
              </a:rPr>
              <a:t>&gt;</a:t>
            </a:r>
          </a:p>
          <a:p>
            <a:r>
              <a:rPr lang="en-US" b="1" dirty="0" smtClean="0">
                <a:solidFill>
                  <a:schemeClr val="bg1"/>
                </a:solidFill>
                <a:latin typeface="Calibri" pitchFamily="34" charset="0"/>
              </a:rPr>
              <a:t>  &lt;</a:t>
            </a:r>
            <a:r>
              <a:rPr lang="en-US" b="1" dirty="0" err="1" smtClean="0">
                <a:solidFill>
                  <a:schemeClr val="accent5"/>
                </a:solidFill>
                <a:latin typeface="Calibri" pitchFamily="34" charset="0"/>
              </a:rPr>
              <a:t>sa:relatedObservation</a:t>
            </a:r>
            <a:r>
              <a:rPr lang="en-US" b="1" dirty="0" smtClean="0">
                <a:solidFill>
                  <a:schemeClr val="bg1"/>
                </a:solidFill>
                <a:latin typeface="Calibri" pitchFamily="34" charset="0"/>
              </a:rPr>
              <a:t>&gt;&lt;</a:t>
            </a:r>
            <a:r>
              <a:rPr lang="en-US" b="1" dirty="0" err="1" smtClean="0">
                <a:solidFill>
                  <a:schemeClr val="accent5"/>
                </a:solidFill>
                <a:latin typeface="Calibri" pitchFamily="34" charset="0"/>
              </a:rPr>
              <a:t>om:Observation</a:t>
            </a:r>
            <a:r>
              <a:rPr lang="en-US" b="1" dirty="0" smtClean="0">
                <a:solidFill>
                  <a:schemeClr val="bg1"/>
                </a:solidFill>
                <a:latin typeface="Calibri" pitchFamily="34" charset="0"/>
              </a:rPr>
              <a:t>&gt;…&lt;/</a:t>
            </a:r>
            <a:r>
              <a:rPr lang="en-US" b="1" dirty="0" err="1" smtClean="0">
                <a:solidFill>
                  <a:schemeClr val="accent5"/>
                </a:solidFill>
                <a:latin typeface="Calibri" pitchFamily="34" charset="0"/>
              </a:rPr>
              <a:t>om:Observation</a:t>
            </a:r>
            <a:r>
              <a:rPr lang="en-US" b="1" dirty="0" smtClean="0">
                <a:solidFill>
                  <a:schemeClr val="bg1"/>
                </a:solidFill>
                <a:latin typeface="Calibri" pitchFamily="34" charset="0"/>
              </a:rPr>
              <a:t>&gt;&lt;/</a:t>
            </a:r>
            <a:r>
              <a:rPr lang="en-US" b="1" dirty="0" err="1" smtClean="0">
                <a:solidFill>
                  <a:schemeClr val="accent5"/>
                </a:solidFill>
                <a:latin typeface="Calibri" pitchFamily="34" charset="0"/>
              </a:rPr>
              <a:t>sa:relatedObservation</a:t>
            </a:r>
            <a:r>
              <a:rPr lang="en-US" b="1" dirty="0" smtClean="0">
                <a:solidFill>
                  <a:schemeClr val="bg1"/>
                </a:solidFill>
                <a:latin typeface="Calibri" pitchFamily="34" charset="0"/>
              </a:rPr>
              <a:t>&gt;</a:t>
            </a:r>
          </a:p>
          <a:p>
            <a:r>
              <a:rPr lang="en-US" b="1" dirty="0" smtClean="0">
                <a:solidFill>
                  <a:schemeClr val="bg1"/>
                </a:solidFill>
                <a:latin typeface="Calibri" pitchFamily="34" charset="0"/>
              </a:rPr>
              <a:t>  &lt;</a:t>
            </a:r>
            <a:r>
              <a:rPr lang="en-US" b="1" dirty="0" err="1" smtClean="0">
                <a:solidFill>
                  <a:schemeClr val="accent5"/>
                </a:solidFill>
                <a:latin typeface="Calibri" pitchFamily="34" charset="0"/>
              </a:rPr>
              <a:t>sa:position</a:t>
            </a:r>
            <a:r>
              <a:rPr lang="en-US" b="1" dirty="0" smtClean="0">
                <a:solidFill>
                  <a:schemeClr val="bg1"/>
                </a:solidFill>
                <a:latin typeface="Calibri" pitchFamily="34" charset="0"/>
              </a:rPr>
              <a:t>&gt; </a:t>
            </a:r>
          </a:p>
          <a:p>
            <a:r>
              <a:rPr lang="en-US" b="1" dirty="0" smtClean="0">
                <a:solidFill>
                  <a:schemeClr val="bg1"/>
                </a:solidFill>
                <a:latin typeface="Calibri" pitchFamily="34" charset="0"/>
              </a:rPr>
              <a:t>    &lt;</a:t>
            </a:r>
            <a:r>
              <a:rPr lang="en-US" b="1" dirty="0" err="1" smtClean="0">
                <a:solidFill>
                  <a:schemeClr val="accent5"/>
                </a:solidFill>
                <a:latin typeface="Calibri" pitchFamily="34" charset="0"/>
              </a:rPr>
              <a:t>gml:Point</a:t>
            </a:r>
            <a:r>
              <a:rPr lang="en-US" b="1" dirty="0" smtClean="0">
                <a:solidFill>
                  <a:schemeClr val="bg1"/>
                </a:solidFill>
                <a:latin typeface="Calibri" pitchFamily="34" charset="0"/>
              </a:rPr>
              <a:t> &gt; … &lt;/</a:t>
            </a:r>
            <a:r>
              <a:rPr lang="en-US" b="1" dirty="0" err="1" smtClean="0">
                <a:solidFill>
                  <a:schemeClr val="accent5"/>
                </a:solidFill>
                <a:latin typeface="Calibri" pitchFamily="34" charset="0"/>
              </a:rPr>
              <a:t>gml:Point</a:t>
            </a:r>
            <a:r>
              <a:rPr lang="en-US" b="1" dirty="0" smtClean="0">
                <a:solidFill>
                  <a:schemeClr val="bg1"/>
                </a:solidFill>
                <a:latin typeface="Calibri" pitchFamily="34" charset="0"/>
              </a:rPr>
              <a:t>&gt;</a:t>
            </a:r>
          </a:p>
          <a:p>
            <a:r>
              <a:rPr lang="en-US" b="1" dirty="0" smtClean="0">
                <a:solidFill>
                  <a:schemeClr val="bg1"/>
                </a:solidFill>
                <a:latin typeface="Calibri" pitchFamily="34" charset="0"/>
              </a:rPr>
              <a:t>  &lt;/</a:t>
            </a:r>
            <a:r>
              <a:rPr lang="en-US" b="1" dirty="0" err="1" smtClean="0">
                <a:solidFill>
                  <a:schemeClr val="accent5"/>
                </a:solidFill>
                <a:latin typeface="Calibri" pitchFamily="34" charset="0"/>
              </a:rPr>
              <a:t>sa:position</a:t>
            </a:r>
            <a:r>
              <a:rPr lang="en-US" b="1" dirty="0" smtClean="0">
                <a:solidFill>
                  <a:schemeClr val="bg1"/>
                </a:solidFill>
                <a:latin typeface="Calibri" pitchFamily="34" charset="0"/>
              </a:rPr>
              <a:t>&gt;</a:t>
            </a:r>
          </a:p>
          <a:p>
            <a:r>
              <a:rPr lang="en-US" b="1" dirty="0" smtClean="0">
                <a:solidFill>
                  <a:schemeClr val="bg1"/>
                </a:solidFill>
                <a:latin typeface="Calibri" pitchFamily="34" charset="0"/>
              </a:rPr>
              <a:t>&lt;/</a:t>
            </a:r>
            <a:r>
              <a:rPr lang="en-US" b="1" dirty="0" err="1" smtClean="0">
                <a:solidFill>
                  <a:schemeClr val="accent5"/>
                </a:solidFill>
                <a:latin typeface="Calibri" pitchFamily="34" charset="0"/>
              </a:rPr>
              <a:t>sa:SamplingPoint</a:t>
            </a:r>
            <a:r>
              <a:rPr lang="en-US" b="1" dirty="0" smtClean="0">
                <a:solidFill>
                  <a:schemeClr val="bg1"/>
                </a:solidFill>
                <a:latin typeface="Calibri" pitchFamily="34" charset="0"/>
              </a:rPr>
              <a:t>&gt;</a:t>
            </a:r>
            <a:endParaRPr lang="en-US" b="1" dirty="0">
              <a:solidFill>
                <a:schemeClr val="bg1"/>
              </a:solidFill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0" y="0"/>
            <a:ext cx="9144000" cy="4000504"/>
          </a:xfrm>
          <a:prstGeom prst="roundRect">
            <a:avLst>
              <a:gd name="adj" fmla="val 5608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0" y="2786058"/>
            <a:ext cx="9144000" cy="4019358"/>
          </a:xfrm>
          <a:prstGeom prst="roundRect">
            <a:avLst>
              <a:gd name="adj" fmla="val 5608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428596" y="357166"/>
            <a:ext cx="8358246" cy="4643470"/>
          </a:xfrm>
          <a:prstGeom prst="roundRect">
            <a:avLst>
              <a:gd name="adj" fmla="val 5608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3568" y="462470"/>
            <a:ext cx="7854533" cy="4395289"/>
          </a:xfrm>
        </p:spPr>
        <p:txBody>
          <a:bodyPr anchor="ctr">
            <a:noAutofit/>
          </a:bodyPr>
          <a:lstStyle/>
          <a:p>
            <a:r>
              <a:rPr lang="en-US" sz="6000" b="1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empus Sans ITC" pitchFamily="82" charset="0"/>
              </a:rPr>
              <a:t>peculiarità</a:t>
            </a:r>
            <a:r>
              <a:rPr lang="en-US" sz="6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empus Sans ITC" pitchFamily="82" charset="0"/>
              </a:rPr>
              <a:t> </a:t>
            </a:r>
            <a:r>
              <a:rPr lang="en-US" sz="6000" b="1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empus Sans ITC" pitchFamily="82" charset="0"/>
              </a:rPr>
              <a:t>di</a:t>
            </a:r>
            <a:r>
              <a:rPr lang="en-US" sz="6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empus Sans ITC" pitchFamily="82" charset="0"/>
              </a:rPr>
              <a:t> </a:t>
            </a:r>
            <a:r>
              <a:rPr lang="en-US" sz="6000" b="1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empus Sans ITC" pitchFamily="82" charset="0"/>
              </a:rPr>
              <a:t>istSOS</a:t>
            </a:r>
            <a:endParaRPr lang="en-US" sz="6000" b="1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empus Sans ITC" pitchFamily="82" charset="0"/>
            </a:endParaRPr>
          </a:p>
        </p:txBody>
      </p:sp>
      <p:pic>
        <p:nvPicPr>
          <p:cNvPr id="10" name="Picture 6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5818688" y="5286388"/>
            <a:ext cx="2968154" cy="1412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" name="Picture 10" descr="logo_SUPSI_60mm_ITA.gif"/>
          <p:cNvPicPr>
            <a:picLocks noChangeAspect="1"/>
          </p:cNvPicPr>
          <p:nvPr/>
        </p:nvPicPr>
        <p:blipFill>
          <a:blip r:embed="rId4" cstate="screen"/>
          <a:stretch>
            <a:fillRect/>
          </a:stretch>
        </p:blipFill>
        <p:spPr>
          <a:xfrm>
            <a:off x="194056" y="5447186"/>
            <a:ext cx="2433728" cy="103766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istSOS</a:t>
            </a:r>
            <a:endParaRPr lang="it-I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it-IT" dirty="0" smtClean="0">
                <a:solidFill>
                  <a:schemeClr val="bg1"/>
                </a:solidFill>
              </a:rPr>
              <a:t>Quello qui presentato è un’implementazione degli standard SOS così come definiti dall’OGC nel documento “OGC 06-009r6” e come interpretati dall’Istituto Scienze della Terra.</a:t>
            </a:r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86116" y="3931530"/>
            <a:ext cx="2571768" cy="1640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Punti di discussione aperti</a:t>
            </a:r>
            <a:endParaRPr lang="it-I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it-IT" dirty="0" smtClean="0">
                <a:solidFill>
                  <a:schemeClr val="bg1"/>
                </a:solidFill>
              </a:rPr>
              <a:t>Inserimento con </a:t>
            </a:r>
            <a:r>
              <a:rPr lang="it-IT" dirty="0" err="1" smtClean="0">
                <a:solidFill>
                  <a:schemeClr val="bg1"/>
                </a:solidFill>
              </a:rPr>
              <a:t>DataArray</a:t>
            </a:r>
            <a:r>
              <a:rPr lang="it-IT" dirty="0" smtClean="0">
                <a:solidFill>
                  <a:schemeClr val="bg1"/>
                </a:solidFill>
              </a:rPr>
              <a:t> (tutto o niente?)</a:t>
            </a:r>
          </a:p>
          <a:p>
            <a:endParaRPr lang="it-IT" dirty="0" smtClean="0">
              <a:solidFill>
                <a:schemeClr val="bg1"/>
              </a:solidFill>
            </a:endParaRPr>
          </a:p>
          <a:p>
            <a:r>
              <a:rPr lang="it-IT" dirty="0" err="1" smtClean="0">
                <a:solidFill>
                  <a:schemeClr val="bg1"/>
                </a:solidFill>
              </a:rPr>
              <a:t>featureOfInterest</a:t>
            </a:r>
            <a:r>
              <a:rPr lang="it-IT" dirty="0" smtClean="0">
                <a:solidFill>
                  <a:schemeClr val="bg1"/>
                </a:solidFill>
              </a:rPr>
              <a:t> (1-N?)</a:t>
            </a:r>
          </a:p>
          <a:p>
            <a:endParaRPr lang="it-IT" dirty="0" smtClean="0">
              <a:solidFill>
                <a:schemeClr val="bg1"/>
              </a:solidFill>
            </a:endParaRPr>
          </a:p>
          <a:p>
            <a:r>
              <a:rPr lang="it-IT" dirty="0" err="1" smtClean="0">
                <a:solidFill>
                  <a:schemeClr val="bg1"/>
                </a:solidFill>
              </a:rPr>
              <a:t>Phenomenon</a:t>
            </a:r>
            <a:r>
              <a:rPr lang="it-IT" dirty="0" smtClean="0">
                <a:solidFill>
                  <a:schemeClr val="bg1"/>
                </a:solidFill>
              </a:rPr>
              <a:t>/</a:t>
            </a:r>
            <a:r>
              <a:rPr lang="it-IT" dirty="0" err="1" smtClean="0">
                <a:solidFill>
                  <a:schemeClr val="bg1"/>
                </a:solidFill>
              </a:rPr>
              <a:t>parameter</a:t>
            </a:r>
            <a:r>
              <a:rPr lang="it-IT" dirty="0" smtClean="0">
                <a:solidFill>
                  <a:schemeClr val="bg1"/>
                </a:solidFill>
              </a:rPr>
              <a:t>: </a:t>
            </a:r>
            <a:r>
              <a:rPr lang="it-IT" dirty="0" err="1" smtClean="0">
                <a:solidFill>
                  <a:schemeClr val="bg1"/>
                </a:solidFill>
              </a:rPr>
              <a:t>istSOS</a:t>
            </a:r>
            <a:r>
              <a:rPr lang="it-IT" dirty="0" smtClean="0">
                <a:solidFill>
                  <a:schemeClr val="bg1"/>
                </a:solidFill>
              </a:rPr>
              <a:t> e gli </a:t>
            </a:r>
            <a:r>
              <a:rPr lang="it-IT" dirty="0" err="1" smtClean="0">
                <a:solidFill>
                  <a:schemeClr val="bg1"/>
                </a:solidFill>
              </a:rPr>
              <a:t>urn</a:t>
            </a:r>
            <a:endParaRPr lang="it-IT" dirty="0" smtClean="0">
              <a:solidFill>
                <a:schemeClr val="bg1"/>
              </a:solidFill>
            </a:endParaRPr>
          </a:p>
          <a:p>
            <a:endParaRPr lang="it-IT" dirty="0" smtClean="0">
              <a:solidFill>
                <a:schemeClr val="bg1"/>
              </a:solidFill>
            </a:endParaRPr>
          </a:p>
          <a:p>
            <a:r>
              <a:rPr lang="it-IT" dirty="0" smtClean="0">
                <a:solidFill>
                  <a:schemeClr val="bg1"/>
                </a:solidFill>
              </a:rPr>
              <a:t>Errori nella definizione degli schemi (?): elementi ricorsivi</a:t>
            </a:r>
          </a:p>
          <a:p>
            <a:endParaRPr lang="it-IT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214422"/>
            <a:ext cx="7472386" cy="4911741"/>
          </a:xfrm>
        </p:spPr>
        <p:txBody>
          <a:bodyPr>
            <a:normAutofit fontScale="92500"/>
          </a:bodyPr>
          <a:lstStyle/>
          <a:p>
            <a:pPr marL="514350" indent="-514350">
              <a:buFont typeface="+mj-lt"/>
              <a:buAutoNum type="arabicPeriod"/>
            </a:pPr>
            <a:endParaRPr lang="en-US" dirty="0" smtClean="0">
              <a:solidFill>
                <a:schemeClr val="bg1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err="1" smtClean="0">
                <a:solidFill>
                  <a:schemeClr val="bg1"/>
                </a:solidFill>
              </a:rPr>
              <a:t>Nella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risposta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di</a:t>
            </a:r>
            <a:r>
              <a:rPr lang="en-US" dirty="0" smtClean="0">
                <a:solidFill>
                  <a:schemeClr val="bg1"/>
                </a:solidFill>
              </a:rPr>
              <a:t> un </a:t>
            </a:r>
            <a:r>
              <a:rPr lang="en-US" dirty="0" err="1" smtClean="0">
                <a:solidFill>
                  <a:schemeClr val="bg1"/>
                </a:solidFill>
              </a:rPr>
              <a:t>getObservation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il</a:t>
            </a:r>
            <a:r>
              <a:rPr lang="en-US" dirty="0" smtClean="0">
                <a:solidFill>
                  <a:schemeClr val="bg1"/>
                </a:solidFill>
              </a:rPr>
              <a:t> tempo è espresso </a:t>
            </a:r>
            <a:r>
              <a:rPr lang="en-US" dirty="0" err="1" smtClean="0">
                <a:solidFill>
                  <a:schemeClr val="bg1"/>
                </a:solidFill>
              </a:rPr>
              <a:t>nello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stesso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fuso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orario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usato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nell’eventTime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della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richiesta</a:t>
            </a:r>
            <a:r>
              <a:rPr lang="en-US" dirty="0" smtClean="0">
                <a:solidFill>
                  <a:schemeClr val="bg1"/>
                </a:solidFill>
              </a:rPr>
              <a:t> (in </a:t>
            </a:r>
            <a:r>
              <a:rPr lang="en-US" dirty="0" err="1" smtClean="0">
                <a:solidFill>
                  <a:schemeClr val="bg1"/>
                </a:solidFill>
              </a:rPr>
              <a:t>caso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manchi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viene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usato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di</a:t>
            </a:r>
            <a:r>
              <a:rPr lang="en-US" dirty="0" smtClean="0">
                <a:solidFill>
                  <a:schemeClr val="bg1"/>
                </a:solidFill>
              </a:rPr>
              <a:t> default </a:t>
            </a:r>
            <a:r>
              <a:rPr lang="en-US" dirty="0" err="1" smtClean="0">
                <a:solidFill>
                  <a:schemeClr val="bg1"/>
                </a:solidFill>
              </a:rPr>
              <a:t>l’UTC</a:t>
            </a:r>
            <a:r>
              <a:rPr lang="en-US" dirty="0" smtClean="0">
                <a:solidFill>
                  <a:schemeClr val="bg1"/>
                </a:solidFill>
              </a:rPr>
              <a:t>)</a:t>
            </a:r>
          </a:p>
          <a:p>
            <a:pPr marL="514350" indent="-514350">
              <a:buFont typeface="+mj-lt"/>
              <a:buAutoNum type="arabicPeriod"/>
            </a:pPr>
            <a:endParaRPr lang="en-US" dirty="0" smtClean="0">
              <a:solidFill>
                <a:schemeClr val="bg1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chemeClr val="bg1"/>
                </a:solidFill>
              </a:rPr>
              <a:t>Se </a:t>
            </a:r>
            <a:r>
              <a:rPr lang="en-US" dirty="0" err="1" smtClean="0">
                <a:solidFill>
                  <a:schemeClr val="bg1"/>
                </a:solidFill>
              </a:rPr>
              <a:t>nella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richiesta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getObservation</a:t>
            </a:r>
            <a:r>
              <a:rPr lang="en-US" dirty="0" smtClean="0">
                <a:solidFill>
                  <a:schemeClr val="bg1"/>
                </a:solidFill>
              </a:rPr>
              <a:t> non è </a:t>
            </a:r>
            <a:r>
              <a:rPr lang="en-US" dirty="0" err="1" smtClean="0">
                <a:solidFill>
                  <a:schemeClr val="bg1"/>
                </a:solidFill>
              </a:rPr>
              <a:t>fornito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l’eventTime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is requested only the </a:t>
            </a:r>
            <a:r>
              <a:rPr lang="en-US" b="1" dirty="0" smtClean="0">
                <a:solidFill>
                  <a:schemeClr val="bg1"/>
                </a:solidFill>
              </a:rPr>
              <a:t>latest available observation</a:t>
            </a:r>
            <a:r>
              <a:rPr lang="en-US" dirty="0" smtClean="0">
                <a:solidFill>
                  <a:schemeClr val="bg1"/>
                </a:solidFill>
              </a:rPr>
              <a:t> is returned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getObservation</a:t>
            </a:r>
            <a:endParaRPr lang="en-US" dirty="0"/>
          </a:p>
        </p:txBody>
      </p:sp>
      <p:pic>
        <p:nvPicPr>
          <p:cNvPr id="4" name="Picture 3" descr="Blinklist-icon.png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>
            <a:off x="7858148" y="2143116"/>
            <a:ext cx="971528" cy="971528"/>
          </a:xfrm>
          <a:prstGeom prst="rect">
            <a:avLst/>
          </a:prstGeom>
        </p:spPr>
      </p:pic>
      <p:pic>
        <p:nvPicPr>
          <p:cNvPr id="5" name="Picture 4" descr="Blinklist-icon.png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>
            <a:off x="7858148" y="4500570"/>
            <a:ext cx="971528" cy="97152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214422"/>
            <a:ext cx="7258072" cy="4911741"/>
          </a:xfrm>
        </p:spPr>
        <p:txBody>
          <a:bodyPr>
            <a:normAutofit/>
          </a:bodyPr>
          <a:lstStyle/>
          <a:p>
            <a:pPr marL="514350" indent="-514350">
              <a:buAutoNum type="arabicPeriod" startAt="3"/>
            </a:pPr>
            <a:r>
              <a:rPr lang="en-US" dirty="0" smtClean="0">
                <a:solidFill>
                  <a:schemeClr val="bg1"/>
                </a:solidFill>
              </a:rPr>
              <a:t>Il </a:t>
            </a:r>
            <a:r>
              <a:rPr lang="en-US" dirty="0" err="1" smtClean="0">
                <a:solidFill>
                  <a:schemeClr val="bg1"/>
                </a:solidFill>
              </a:rPr>
              <a:t>parametro</a:t>
            </a:r>
            <a:r>
              <a:rPr lang="en-US" dirty="0" smtClean="0">
                <a:solidFill>
                  <a:schemeClr val="bg1"/>
                </a:solidFill>
              </a:rPr>
              <a:t> result (</a:t>
            </a:r>
            <a:r>
              <a:rPr lang="en-US" dirty="0" err="1" smtClean="0">
                <a:solidFill>
                  <a:schemeClr val="bg1"/>
                </a:solidFill>
              </a:rPr>
              <a:t>filtero</a:t>
            </a:r>
            <a:r>
              <a:rPr lang="en-US" dirty="0" smtClean="0">
                <a:solidFill>
                  <a:schemeClr val="bg1"/>
                </a:solidFill>
              </a:rPr>
              <a:t> sui </a:t>
            </a:r>
            <a:r>
              <a:rPr lang="en-US" dirty="0" err="1" smtClean="0">
                <a:solidFill>
                  <a:schemeClr val="bg1"/>
                </a:solidFill>
              </a:rPr>
              <a:t>valori</a:t>
            </a:r>
            <a:r>
              <a:rPr lang="en-US" dirty="0" smtClean="0">
                <a:solidFill>
                  <a:schemeClr val="bg1"/>
                </a:solidFill>
              </a:rPr>
              <a:t>, </a:t>
            </a:r>
            <a:r>
              <a:rPr lang="en-US" dirty="0" err="1" smtClean="0">
                <a:solidFill>
                  <a:schemeClr val="bg1"/>
                </a:solidFill>
              </a:rPr>
              <a:t>tipo</a:t>
            </a:r>
            <a:r>
              <a:rPr lang="en-US" dirty="0" smtClean="0">
                <a:solidFill>
                  <a:schemeClr val="bg1"/>
                </a:solidFill>
              </a:rPr>
              <a:t> CQL</a:t>
            </a:r>
            <a:r>
              <a:rPr lang="en-US" dirty="0" smtClean="0">
                <a:solidFill>
                  <a:schemeClr val="bg1"/>
                </a:solidFill>
              </a:rPr>
              <a:t>) </a:t>
            </a:r>
            <a:r>
              <a:rPr lang="en-US" b="1" dirty="0" smtClean="0">
                <a:solidFill>
                  <a:schemeClr val="bg1"/>
                </a:solidFill>
              </a:rPr>
              <a:t>non </a:t>
            </a:r>
            <a:r>
              <a:rPr lang="en-US" b="1" dirty="0" err="1" smtClean="0">
                <a:solidFill>
                  <a:schemeClr val="bg1"/>
                </a:solidFill>
              </a:rPr>
              <a:t>ancora</a:t>
            </a:r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b="1" dirty="0" err="1" smtClean="0">
                <a:solidFill>
                  <a:schemeClr val="bg1"/>
                </a:solidFill>
              </a:rPr>
              <a:t>supportato</a:t>
            </a:r>
            <a:r>
              <a:rPr lang="en-US" dirty="0" smtClean="0">
                <a:solidFill>
                  <a:schemeClr val="bg1"/>
                </a:solidFill>
              </a:rPr>
              <a:t>! </a:t>
            </a:r>
            <a:r>
              <a:rPr lang="en-US" dirty="0" smtClean="0">
                <a:solidFill>
                  <a:srgbClr val="FF0000"/>
                </a:solidFill>
                <a:sym typeface="Wingdings" pitchFamily="2" charset="2"/>
              </a:rPr>
              <a:t>:-(</a:t>
            </a:r>
            <a:endParaRPr lang="en-US" dirty="0" smtClean="0">
              <a:solidFill>
                <a:srgbClr val="FF0000"/>
              </a:solidFill>
              <a:sym typeface="Wingdings" pitchFamily="2" charset="2"/>
            </a:endParaRPr>
          </a:p>
          <a:p>
            <a:pPr marL="514350" indent="-514350">
              <a:buAutoNum type="arabicPeriod" startAt="3"/>
            </a:pPr>
            <a:endParaRPr lang="en-US" dirty="0" smtClean="0">
              <a:solidFill>
                <a:srgbClr val="FF0000"/>
              </a:solidFill>
              <a:sym typeface="Wingdings" pitchFamily="2" charset="2"/>
            </a:endParaRPr>
          </a:p>
          <a:p>
            <a:pPr marL="514350" indent="-514350">
              <a:buAutoNum type="arabicPeriod" startAt="3"/>
            </a:pPr>
            <a:endParaRPr lang="en-US" dirty="0" smtClean="0">
              <a:solidFill>
                <a:srgbClr val="FF0000"/>
              </a:solidFill>
              <a:sym typeface="Wingdings" pitchFamily="2" charset="2"/>
            </a:endParaRPr>
          </a:p>
          <a:p>
            <a:pPr marL="514350" indent="-514350">
              <a:buAutoNum type="arabicPeriod" startAt="3"/>
            </a:pPr>
            <a:r>
              <a:rPr lang="en-US" dirty="0" err="1" smtClean="0">
                <a:solidFill>
                  <a:schemeClr val="bg1"/>
                </a:solidFill>
              </a:rPr>
              <a:t>Parametro</a:t>
            </a:r>
            <a:r>
              <a:rPr lang="en-US" dirty="0" smtClean="0">
                <a:solidFill>
                  <a:schemeClr val="bg1"/>
                </a:solidFill>
              </a:rPr>
              <a:t> no standard </a:t>
            </a:r>
            <a:r>
              <a:rPr lang="en-US" b="1" dirty="0" err="1" smtClean="0">
                <a:solidFill>
                  <a:schemeClr val="bg1"/>
                </a:solidFill>
              </a:rPr>
              <a:t>aggragateInterval</a:t>
            </a:r>
            <a:r>
              <a:rPr lang="en-US" dirty="0" smtClean="0">
                <a:solidFill>
                  <a:schemeClr val="bg1"/>
                </a:solidFill>
              </a:rPr>
              <a:t> e </a:t>
            </a:r>
            <a:r>
              <a:rPr lang="en-US" b="1" dirty="0" err="1" smtClean="0">
                <a:solidFill>
                  <a:schemeClr val="bg1"/>
                </a:solidFill>
              </a:rPr>
              <a:t>aggregateFunction</a:t>
            </a:r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b="1" dirty="0" err="1" smtClean="0">
                <a:solidFill>
                  <a:schemeClr val="bg1"/>
                </a:solidFill>
              </a:rPr>
              <a:t>che</a:t>
            </a:r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b="1" dirty="0" err="1" smtClean="0">
                <a:solidFill>
                  <a:schemeClr val="bg1"/>
                </a:solidFill>
              </a:rPr>
              <a:t>permettono</a:t>
            </a:r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b="1" dirty="0" err="1" smtClean="0">
                <a:solidFill>
                  <a:schemeClr val="bg1"/>
                </a:solidFill>
              </a:rPr>
              <a:t>di</a:t>
            </a:r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b="1" dirty="0" err="1" smtClean="0">
                <a:solidFill>
                  <a:schemeClr val="bg1"/>
                </a:solidFill>
              </a:rPr>
              <a:t>aggregare</a:t>
            </a:r>
            <a:r>
              <a:rPr lang="en-US" b="1" dirty="0" smtClean="0">
                <a:solidFill>
                  <a:schemeClr val="bg1"/>
                </a:solidFill>
              </a:rPr>
              <a:t> on-the-fly I </a:t>
            </a:r>
            <a:r>
              <a:rPr lang="en-US" b="1" dirty="0" err="1" smtClean="0">
                <a:solidFill>
                  <a:schemeClr val="bg1"/>
                </a:solidFill>
              </a:rPr>
              <a:t>valori</a:t>
            </a:r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b="1" dirty="0" err="1" smtClean="0">
                <a:solidFill>
                  <a:schemeClr val="bg1"/>
                </a:solidFill>
              </a:rPr>
              <a:t>osservati</a:t>
            </a:r>
            <a:endParaRPr lang="en-US" dirty="0" smtClean="0">
              <a:solidFill>
                <a:schemeClr val="bg1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getObservation</a:t>
            </a:r>
            <a:endParaRPr lang="en-US" dirty="0"/>
          </a:p>
        </p:txBody>
      </p:sp>
      <p:pic>
        <p:nvPicPr>
          <p:cNvPr id="6" name="Picture 5" descr="Blinklist-icon.png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>
            <a:off x="7858148" y="4786322"/>
            <a:ext cx="971528" cy="97152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8" name="Straight Connector 47"/>
          <p:cNvCxnSpPr/>
          <p:nvPr/>
        </p:nvCxnSpPr>
        <p:spPr>
          <a:xfrm rot="5400000" flipH="1" flipV="1">
            <a:off x="4492559" y="4854015"/>
            <a:ext cx="278257" cy="1587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>
            <a:off x="785786" y="4993936"/>
            <a:ext cx="7385474" cy="1588"/>
          </a:xfrm>
          <a:prstGeom prst="straightConnector1">
            <a:avLst/>
          </a:prstGeom>
          <a:ln w="76200">
            <a:solidFill>
              <a:schemeClr val="accent5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rot="5400000" flipH="1" flipV="1">
            <a:off x="2575486" y="4712726"/>
            <a:ext cx="567187" cy="1588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time series</a:t>
            </a:r>
            <a:endParaRPr lang="en-US" dirty="0"/>
          </a:p>
        </p:txBody>
      </p:sp>
      <p:sp>
        <p:nvSpPr>
          <p:cNvPr id="4" name="Freeform 3"/>
          <p:cNvSpPr/>
          <p:nvPr/>
        </p:nvSpPr>
        <p:spPr>
          <a:xfrm>
            <a:off x="1186484" y="4060911"/>
            <a:ext cx="6528787" cy="687278"/>
          </a:xfrm>
          <a:custGeom>
            <a:avLst/>
            <a:gdLst>
              <a:gd name="connsiteX0" fmla="*/ 0 w 3113902"/>
              <a:gd name="connsiteY0" fmla="*/ 4118 h 910280"/>
              <a:gd name="connsiteX1" fmla="*/ 321275 w 3113902"/>
              <a:gd name="connsiteY1" fmla="*/ 41189 h 910280"/>
              <a:gd name="connsiteX2" fmla="*/ 580767 w 3113902"/>
              <a:gd name="connsiteY2" fmla="*/ 251253 h 910280"/>
              <a:gd name="connsiteX3" fmla="*/ 976183 w 3113902"/>
              <a:gd name="connsiteY3" fmla="*/ 671383 h 910280"/>
              <a:gd name="connsiteX4" fmla="*/ 1260389 w 3113902"/>
              <a:gd name="connsiteY4" fmla="*/ 869091 h 910280"/>
              <a:gd name="connsiteX5" fmla="*/ 1445740 w 3113902"/>
              <a:gd name="connsiteY5" fmla="*/ 881448 h 910280"/>
              <a:gd name="connsiteX6" fmla="*/ 1989437 w 3113902"/>
              <a:gd name="connsiteY6" fmla="*/ 696097 h 910280"/>
              <a:gd name="connsiteX7" fmla="*/ 2570205 w 3113902"/>
              <a:gd name="connsiteY7" fmla="*/ 337751 h 910280"/>
              <a:gd name="connsiteX8" fmla="*/ 2953264 w 3113902"/>
              <a:gd name="connsiteY8" fmla="*/ 65902 h 910280"/>
              <a:gd name="connsiteX9" fmla="*/ 3113902 w 3113902"/>
              <a:gd name="connsiteY9" fmla="*/ 28832 h 91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13902" h="910280">
                <a:moveTo>
                  <a:pt x="0" y="4118"/>
                </a:moveTo>
                <a:cubicBezTo>
                  <a:pt x="112240" y="2059"/>
                  <a:pt x="224481" y="0"/>
                  <a:pt x="321275" y="41189"/>
                </a:cubicBezTo>
                <a:cubicBezTo>
                  <a:pt x="418069" y="82378"/>
                  <a:pt x="471616" y="146221"/>
                  <a:pt x="580767" y="251253"/>
                </a:cubicBezTo>
                <a:cubicBezTo>
                  <a:pt x="689918" y="356285"/>
                  <a:pt x="862913" y="568410"/>
                  <a:pt x="976183" y="671383"/>
                </a:cubicBezTo>
                <a:cubicBezTo>
                  <a:pt x="1089453" y="774356"/>
                  <a:pt x="1182130" y="834080"/>
                  <a:pt x="1260389" y="869091"/>
                </a:cubicBezTo>
                <a:cubicBezTo>
                  <a:pt x="1338649" y="904102"/>
                  <a:pt x="1324232" y="910280"/>
                  <a:pt x="1445740" y="881448"/>
                </a:cubicBezTo>
                <a:cubicBezTo>
                  <a:pt x="1567248" y="852616"/>
                  <a:pt x="1802026" y="786713"/>
                  <a:pt x="1989437" y="696097"/>
                </a:cubicBezTo>
                <a:cubicBezTo>
                  <a:pt x="2176848" y="605481"/>
                  <a:pt x="2409567" y="442784"/>
                  <a:pt x="2570205" y="337751"/>
                </a:cubicBezTo>
                <a:cubicBezTo>
                  <a:pt x="2730843" y="232719"/>
                  <a:pt x="2862648" y="117388"/>
                  <a:pt x="2953264" y="65902"/>
                </a:cubicBezTo>
                <a:cubicBezTo>
                  <a:pt x="3043880" y="14416"/>
                  <a:pt x="3078891" y="21624"/>
                  <a:pt x="3113902" y="28832"/>
                </a:cubicBezTo>
              </a:path>
            </a:pathLst>
          </a:cu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6" name="TextBox 5"/>
          <p:cNvSpPr txBox="1"/>
          <p:nvPr/>
        </p:nvSpPr>
        <p:spPr>
          <a:xfrm>
            <a:off x="7550578" y="4567892"/>
            <a:ext cx="4686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/>
                </a:solidFill>
              </a:rPr>
              <a:t>time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7" name="Right Brace 6"/>
          <p:cNvSpPr/>
          <p:nvPr/>
        </p:nvSpPr>
        <p:spPr>
          <a:xfrm rot="5400000">
            <a:off x="2707035" y="4696076"/>
            <a:ext cx="288031" cy="1744958"/>
          </a:xfrm>
          <a:prstGeom prst="rightBrace">
            <a:avLst/>
          </a:prstGeom>
          <a:noFill/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2" name="Rectangle 11"/>
          <p:cNvSpPr/>
          <p:nvPr/>
        </p:nvSpPr>
        <p:spPr>
          <a:xfrm>
            <a:off x="1647555" y="3706117"/>
            <a:ext cx="65885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schemeClr val="accent6"/>
                </a:solidFill>
              </a:rPr>
              <a:t>11:00</a:t>
            </a:r>
            <a:endParaRPr lang="en-US" sz="1400" b="1" dirty="0"/>
          </a:p>
        </p:txBody>
      </p:sp>
      <p:sp>
        <p:nvSpPr>
          <p:cNvPr id="16" name="Rectangle 15"/>
          <p:cNvSpPr/>
          <p:nvPr/>
        </p:nvSpPr>
        <p:spPr>
          <a:xfrm>
            <a:off x="5578972" y="6371268"/>
            <a:ext cx="1911297" cy="27699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chemeClr val="accent6">
                    <a:lumMod val="75000"/>
                  </a:schemeClr>
                </a:solidFill>
              </a:rPr>
              <a:t>2010-05-10T12:00, 0.6</a:t>
            </a:r>
            <a:endParaRPr lang="en-US" sz="12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7" name="Right Brace 16"/>
          <p:cNvSpPr/>
          <p:nvPr/>
        </p:nvSpPr>
        <p:spPr>
          <a:xfrm rot="5400000">
            <a:off x="3594408" y="5185238"/>
            <a:ext cx="293920" cy="1780635"/>
          </a:xfrm>
          <a:prstGeom prst="rightBrac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8" name="Right Brace 17"/>
          <p:cNvSpPr/>
          <p:nvPr/>
        </p:nvSpPr>
        <p:spPr>
          <a:xfrm rot="5400000">
            <a:off x="4437997" y="5718186"/>
            <a:ext cx="282496" cy="1711428"/>
          </a:xfrm>
          <a:prstGeom prst="rightBrac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9" name="Rectangle 18"/>
          <p:cNvSpPr/>
          <p:nvPr/>
        </p:nvSpPr>
        <p:spPr>
          <a:xfrm>
            <a:off x="4631686" y="5876504"/>
            <a:ext cx="1911297" cy="27699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chemeClr val="accent2">
                    <a:lumMod val="75000"/>
                  </a:schemeClr>
                </a:solidFill>
              </a:rPr>
              <a:t>2010-05-10T12:00, 0.6</a:t>
            </a:r>
            <a:endParaRPr lang="en-US" sz="12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3850780" y="5363155"/>
            <a:ext cx="1911297" cy="27699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200" dirty="0" smtClean="0"/>
              <a:t>2010-05-10T12:00, 0.6</a:t>
            </a:r>
            <a:endParaRPr lang="en-US" sz="1200" dirty="0"/>
          </a:p>
        </p:txBody>
      </p:sp>
      <p:sp>
        <p:nvSpPr>
          <p:cNvPr id="21" name="TextBox 20"/>
          <p:cNvSpPr txBox="1"/>
          <p:nvPr/>
        </p:nvSpPr>
        <p:spPr>
          <a:xfrm>
            <a:off x="1186484" y="5268598"/>
            <a:ext cx="84988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 smtClean="0">
                <a:solidFill>
                  <a:schemeClr val="bg1"/>
                </a:solidFill>
              </a:rPr>
              <a:t>?</a:t>
            </a:r>
            <a:endParaRPr lang="en-US" sz="8800" dirty="0"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502007" y="2988230"/>
            <a:ext cx="3371436" cy="369332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]  ---------- ] = open lower bound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357158" y="2988230"/>
            <a:ext cx="4857784" cy="369332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i="1" dirty="0" smtClean="0"/>
              <a:t>&lt;</a:t>
            </a:r>
            <a:r>
              <a:rPr lang="en-US" i="1" dirty="0" err="1" smtClean="0"/>
              <a:t>gml:timeInterval</a:t>
            </a:r>
            <a:r>
              <a:rPr lang="en-US" i="1" dirty="0" smtClean="0"/>
              <a:t> &gt; PT1H &lt;/</a:t>
            </a:r>
            <a:r>
              <a:rPr lang="en-US" i="1" dirty="0" err="1" smtClean="0"/>
              <a:t>gml:timeInterval</a:t>
            </a:r>
            <a:r>
              <a:rPr lang="en-US" i="1" dirty="0" smtClean="0"/>
              <a:t>&gt;</a:t>
            </a:r>
            <a:endParaRPr lang="en-US" i="1" dirty="0"/>
          </a:p>
        </p:txBody>
      </p:sp>
      <p:sp>
        <p:nvSpPr>
          <p:cNvPr id="31" name="Content Placeholder 1"/>
          <p:cNvSpPr>
            <a:spLocks noGrp="1"/>
          </p:cNvSpPr>
          <p:nvPr>
            <p:ph idx="1"/>
          </p:nvPr>
        </p:nvSpPr>
        <p:spPr>
          <a:xfrm>
            <a:off x="457200" y="1214423"/>
            <a:ext cx="8258204" cy="1575746"/>
          </a:xfrm>
        </p:spPr>
        <p:txBody>
          <a:bodyPr>
            <a:norm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istSOS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usa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intervalli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temporali</a:t>
            </a:r>
            <a:r>
              <a:rPr lang="en-US" dirty="0" smtClean="0">
                <a:solidFill>
                  <a:schemeClr val="bg1"/>
                </a:solidFill>
              </a:rPr>
              <a:t> “in </a:t>
            </a:r>
            <a:r>
              <a:rPr lang="en-US" dirty="0" err="1" smtClean="0">
                <a:solidFill>
                  <a:schemeClr val="bg1"/>
                </a:solidFill>
              </a:rPr>
              <a:t>dietro</a:t>
            </a:r>
            <a:r>
              <a:rPr lang="en-US" dirty="0" smtClean="0">
                <a:solidFill>
                  <a:schemeClr val="bg1"/>
                </a:solidFill>
              </a:rPr>
              <a:t>” e </a:t>
            </a:r>
            <a:r>
              <a:rPr lang="en-US" dirty="0" err="1" smtClean="0">
                <a:solidFill>
                  <a:schemeClr val="bg1"/>
                </a:solidFill>
              </a:rPr>
              <a:t>aperti</a:t>
            </a:r>
            <a:r>
              <a:rPr lang="en-US" dirty="0" smtClean="0">
                <a:solidFill>
                  <a:schemeClr val="bg1"/>
                </a:solidFill>
              </a:rPr>
              <a:t> verso </a:t>
            </a:r>
            <a:r>
              <a:rPr lang="en-US" dirty="0" err="1" smtClean="0">
                <a:solidFill>
                  <a:schemeClr val="bg1"/>
                </a:solidFill>
              </a:rPr>
              <a:t>il</a:t>
            </a:r>
            <a:r>
              <a:rPr lang="en-US" dirty="0" smtClean="0">
                <a:solidFill>
                  <a:schemeClr val="bg1"/>
                </a:solidFill>
              </a:rPr>
              <a:t> basso con </a:t>
            </a:r>
            <a:r>
              <a:rPr lang="en-US" dirty="0" err="1" smtClean="0">
                <a:solidFill>
                  <a:schemeClr val="bg1"/>
                </a:solidFill>
              </a:rPr>
              <a:t>frequenza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definita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dall’elemento</a:t>
            </a:r>
            <a:r>
              <a:rPr lang="en-US" dirty="0" smtClean="0">
                <a:solidFill>
                  <a:schemeClr val="bg1"/>
                </a:solidFill>
              </a:rPr>
              <a:t> &lt;</a:t>
            </a:r>
            <a:r>
              <a:rPr lang="en-US" dirty="0" err="1" smtClean="0">
                <a:solidFill>
                  <a:schemeClr val="bg1"/>
                </a:solidFill>
              </a:rPr>
              <a:t>gml:timeInterval</a:t>
            </a:r>
            <a:r>
              <a:rPr lang="en-US" dirty="0" smtClean="0">
                <a:solidFill>
                  <a:schemeClr val="bg1"/>
                </a:solidFill>
              </a:rPr>
              <a:t>&gt;</a:t>
            </a:r>
          </a:p>
        </p:txBody>
      </p:sp>
      <p:cxnSp>
        <p:nvCxnSpPr>
          <p:cNvPr id="43" name="Straight Connector 42"/>
          <p:cNvCxnSpPr/>
          <p:nvPr/>
        </p:nvCxnSpPr>
        <p:spPr>
          <a:xfrm rot="5400000" flipH="1" flipV="1">
            <a:off x="1556427" y="4571792"/>
            <a:ext cx="842700" cy="1588"/>
          </a:xfrm>
          <a:prstGeom prst="line">
            <a:avLst/>
          </a:prstGeom>
          <a:ln w="28575">
            <a:solidFill>
              <a:srgbClr val="00B05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rot="5400000" flipH="1" flipV="1">
            <a:off x="3593439" y="4872631"/>
            <a:ext cx="241022" cy="1588"/>
          </a:xfrm>
          <a:prstGeom prst="line">
            <a:avLst/>
          </a:prstGeom>
          <a:ln w="28575">
            <a:solidFill>
              <a:srgbClr val="00B05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rot="5400000" flipH="1" flipV="1">
            <a:off x="5210371" y="4782106"/>
            <a:ext cx="428428" cy="1588"/>
          </a:xfrm>
          <a:prstGeom prst="line">
            <a:avLst/>
          </a:prstGeom>
          <a:ln w="28575">
            <a:solidFill>
              <a:srgbClr val="0070C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rot="5400000" flipH="1" flipV="1">
            <a:off x="6054193" y="4690179"/>
            <a:ext cx="610691" cy="1588"/>
          </a:xfrm>
          <a:prstGeom prst="line">
            <a:avLst/>
          </a:prstGeom>
          <a:ln w="28575">
            <a:solidFill>
              <a:srgbClr val="0070C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rot="5400000" flipH="1" flipV="1">
            <a:off x="6865622" y="4571792"/>
            <a:ext cx="842700" cy="1588"/>
          </a:xfrm>
          <a:prstGeom prst="line">
            <a:avLst/>
          </a:prstGeom>
          <a:ln w="28575">
            <a:solidFill>
              <a:srgbClr val="0070C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/>
          <p:cNvSpPr/>
          <p:nvPr/>
        </p:nvSpPr>
        <p:spPr>
          <a:xfrm>
            <a:off x="2530446" y="4060911"/>
            <a:ext cx="65885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schemeClr val="accent6"/>
                </a:solidFill>
              </a:rPr>
              <a:t>11:30</a:t>
            </a:r>
            <a:endParaRPr lang="en-US" sz="1400" b="1" dirty="0"/>
          </a:p>
        </p:txBody>
      </p:sp>
      <p:sp>
        <p:nvSpPr>
          <p:cNvPr id="67" name="Rectangle 66"/>
          <p:cNvSpPr/>
          <p:nvPr/>
        </p:nvSpPr>
        <p:spPr>
          <a:xfrm>
            <a:off x="3394103" y="4276037"/>
            <a:ext cx="65885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schemeClr val="accent6"/>
                </a:solidFill>
              </a:rPr>
              <a:t>12:00</a:t>
            </a:r>
            <a:endParaRPr lang="en-US" sz="1400" b="1" dirty="0"/>
          </a:p>
        </p:txBody>
      </p:sp>
      <p:sp>
        <p:nvSpPr>
          <p:cNvPr id="68" name="Rectangle 67"/>
          <p:cNvSpPr/>
          <p:nvPr/>
        </p:nvSpPr>
        <p:spPr>
          <a:xfrm>
            <a:off x="4301466" y="4214799"/>
            <a:ext cx="65885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schemeClr val="accent6"/>
                </a:solidFill>
              </a:rPr>
              <a:t>12:30</a:t>
            </a:r>
            <a:endParaRPr lang="en-US" sz="1400" b="1" dirty="0"/>
          </a:p>
        </p:txBody>
      </p:sp>
      <p:sp>
        <p:nvSpPr>
          <p:cNvPr id="69" name="Rectangle 68"/>
          <p:cNvSpPr/>
          <p:nvPr/>
        </p:nvSpPr>
        <p:spPr>
          <a:xfrm>
            <a:off x="5094363" y="4122149"/>
            <a:ext cx="65885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schemeClr val="accent6"/>
                </a:solidFill>
              </a:rPr>
              <a:t>13:00</a:t>
            </a:r>
            <a:endParaRPr lang="en-US" sz="1400" b="1" dirty="0"/>
          </a:p>
        </p:txBody>
      </p:sp>
      <p:sp>
        <p:nvSpPr>
          <p:cNvPr id="70" name="Rectangle 69"/>
          <p:cNvSpPr/>
          <p:nvPr/>
        </p:nvSpPr>
        <p:spPr>
          <a:xfrm>
            <a:off x="5905619" y="3966772"/>
            <a:ext cx="65885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schemeClr val="accent6"/>
                </a:solidFill>
              </a:rPr>
              <a:t>13:30</a:t>
            </a:r>
            <a:endParaRPr lang="en-US" sz="1400" b="1" dirty="0"/>
          </a:p>
        </p:txBody>
      </p:sp>
      <p:sp>
        <p:nvSpPr>
          <p:cNvPr id="71" name="Rectangle 70"/>
          <p:cNvSpPr/>
          <p:nvPr/>
        </p:nvSpPr>
        <p:spPr>
          <a:xfrm>
            <a:off x="6891722" y="3706117"/>
            <a:ext cx="65885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schemeClr val="accent6"/>
                </a:solidFill>
              </a:rPr>
              <a:t>14:00</a:t>
            </a:r>
            <a:endParaRPr lang="en-US" sz="14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214422"/>
            <a:ext cx="7258072" cy="4911741"/>
          </a:xfrm>
        </p:spPr>
        <p:txBody>
          <a:bodyPr>
            <a:normAutofit/>
          </a:bodyPr>
          <a:lstStyle/>
          <a:p>
            <a:pPr marL="514350" indent="-514350">
              <a:buAutoNum type="arabicPeriod" startAt="6"/>
            </a:pPr>
            <a:endParaRPr lang="en-US" dirty="0" smtClean="0">
              <a:solidFill>
                <a:schemeClr val="bg1"/>
              </a:solidFill>
            </a:endParaRPr>
          </a:p>
          <a:p>
            <a:pPr marL="514350" indent="-514350">
              <a:buFont typeface="+mj-lt"/>
              <a:buAutoNum type="arabicPeriod" startAt="5"/>
            </a:pPr>
            <a:r>
              <a:rPr lang="en-US" dirty="0" err="1" smtClean="0">
                <a:solidFill>
                  <a:schemeClr val="bg1"/>
                </a:solidFill>
              </a:rPr>
              <a:t>responseFormat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suporta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anche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i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formati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b="1" dirty="0" smtClean="0">
                <a:solidFill>
                  <a:schemeClr val="bg1"/>
                </a:solidFill>
              </a:rPr>
              <a:t>text/</a:t>
            </a:r>
            <a:r>
              <a:rPr lang="en-US" b="1" dirty="0" err="1" smtClean="0">
                <a:solidFill>
                  <a:schemeClr val="bg1"/>
                </a:solidFill>
              </a:rPr>
              <a:t>csv</a:t>
            </a:r>
            <a:r>
              <a:rPr lang="en-US" dirty="0" smtClean="0">
                <a:solidFill>
                  <a:schemeClr val="bg1"/>
                </a:solidFill>
              </a:rPr>
              <a:t> e </a:t>
            </a:r>
            <a:r>
              <a:rPr lang="en-US" b="1" dirty="0" smtClean="0">
                <a:solidFill>
                  <a:schemeClr val="bg1"/>
                </a:solidFill>
              </a:rPr>
              <a:t>application/</a:t>
            </a:r>
            <a:r>
              <a:rPr lang="en-US" b="1" dirty="0" err="1" smtClean="0">
                <a:solidFill>
                  <a:schemeClr val="bg1"/>
                </a:solidFill>
              </a:rPr>
              <a:t>json</a:t>
            </a:r>
            <a:endParaRPr lang="en-US" dirty="0" smtClean="0">
              <a:solidFill>
                <a:srgbClr val="FF0000"/>
              </a:solidFill>
              <a:sym typeface="Wingdings" pitchFamily="2" charset="2"/>
            </a:endParaRPr>
          </a:p>
          <a:p>
            <a:pPr marL="514350" indent="-514350">
              <a:buAutoNum type="arabicPeriod" startAt="5"/>
            </a:pPr>
            <a:endParaRPr lang="en-US" dirty="0" smtClean="0">
              <a:solidFill>
                <a:srgbClr val="FF0000"/>
              </a:solidFill>
              <a:sym typeface="Wingdings" pitchFamily="2" charset="2"/>
            </a:endParaRPr>
          </a:p>
          <a:p>
            <a:pPr marL="514350" indent="-514350">
              <a:buAutoNum type="arabicPeriod" startAt="5"/>
            </a:pPr>
            <a:r>
              <a:rPr lang="en-US" dirty="0" err="1" smtClean="0">
                <a:solidFill>
                  <a:schemeClr val="bg1"/>
                </a:solidFill>
              </a:rPr>
              <a:t>Supporto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di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serie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temporali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irregolari</a:t>
            </a:r>
            <a:r>
              <a:rPr lang="en-US" dirty="0" smtClean="0">
                <a:solidFill>
                  <a:schemeClr val="bg1"/>
                </a:solidFill>
              </a:rPr>
              <a:t> (</a:t>
            </a:r>
            <a:r>
              <a:rPr lang="en-US" dirty="0" err="1" smtClean="0">
                <a:solidFill>
                  <a:schemeClr val="bg1"/>
                </a:solidFill>
              </a:rPr>
              <a:t>osservazioni</a:t>
            </a:r>
            <a:r>
              <a:rPr lang="en-US" dirty="0" smtClean="0">
                <a:solidFill>
                  <a:schemeClr val="bg1"/>
                </a:solidFill>
              </a:rPr>
              <a:t> ad </a:t>
            </a:r>
            <a:r>
              <a:rPr lang="en-US" dirty="0" err="1" smtClean="0">
                <a:solidFill>
                  <a:schemeClr val="bg1"/>
                </a:solidFill>
              </a:rPr>
              <a:t>evento</a:t>
            </a:r>
            <a:r>
              <a:rPr lang="en-US" dirty="0" smtClean="0">
                <a:solidFill>
                  <a:schemeClr val="bg1"/>
                </a:solidFill>
              </a:rPr>
              <a:t>) e </a:t>
            </a:r>
            <a:r>
              <a:rPr lang="en-US" dirty="0" err="1" smtClean="0">
                <a:solidFill>
                  <a:schemeClr val="bg1"/>
                </a:solidFill>
              </a:rPr>
              <a:t>discrimina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tra</a:t>
            </a:r>
            <a:r>
              <a:rPr lang="en-US" dirty="0" smtClean="0">
                <a:solidFill>
                  <a:schemeClr val="bg1"/>
                </a:solidFill>
              </a:rPr>
              <a:t> “</a:t>
            </a:r>
            <a:r>
              <a:rPr lang="en-US" dirty="0" smtClean="0">
                <a:solidFill>
                  <a:schemeClr val="bg1"/>
                </a:solidFill>
              </a:rPr>
              <a:t>no data” e “no event”!</a:t>
            </a:r>
            <a:endParaRPr lang="en-US" dirty="0" smtClean="0">
              <a:solidFill>
                <a:schemeClr val="bg1"/>
              </a:solidFill>
              <a:sym typeface="Wingdings" pitchFamily="2" charset="2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getObservation</a:t>
            </a:r>
            <a:endParaRPr lang="en-US" dirty="0"/>
          </a:p>
        </p:txBody>
      </p:sp>
      <p:pic>
        <p:nvPicPr>
          <p:cNvPr id="6" name="Picture 5" descr="Blinklist-icon.png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>
            <a:off x="7858148" y="3786190"/>
            <a:ext cx="971528" cy="971528"/>
          </a:xfrm>
          <a:prstGeom prst="rect">
            <a:avLst/>
          </a:prstGeom>
        </p:spPr>
      </p:pic>
      <p:pic>
        <p:nvPicPr>
          <p:cNvPr id="5" name="Picture 4" descr="Blinklist-icon.png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>
            <a:off x="7858148" y="1743092"/>
            <a:ext cx="971528" cy="97152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4">
      <a:dk1>
        <a:srgbClr val="FFFFFF"/>
      </a:dk1>
      <a:lt1>
        <a:srgbClr val="000000"/>
      </a:lt1>
      <a:dk2>
        <a:srgbClr val="FFFFFF"/>
      </a:dk2>
      <a:lt2>
        <a:srgbClr val="000000"/>
      </a:lt2>
      <a:accent1>
        <a:srgbClr val="00B050"/>
      </a:accent1>
      <a:accent2>
        <a:srgbClr val="FFC000"/>
      </a:accent2>
      <a:accent3>
        <a:srgbClr val="FFFF00"/>
      </a:accent3>
      <a:accent4>
        <a:srgbClr val="FF0000"/>
      </a:accent4>
      <a:accent5>
        <a:srgbClr val="7030A0"/>
      </a:accent5>
      <a:accent6>
        <a:srgbClr val="00B0F0"/>
      </a:accent6>
      <a:hlink>
        <a:srgbClr val="002060"/>
      </a:hlink>
      <a:folHlink>
        <a:srgbClr val="002060"/>
      </a:folHlink>
    </a:clrScheme>
    <a:fontScheme name="Tempus Sans ITC">
      <a:majorFont>
        <a:latin typeface="Tempus Sans ITC"/>
        <a:ea typeface=""/>
        <a:cs typeface=""/>
      </a:majorFont>
      <a:minorFont>
        <a:latin typeface="Tempus Sans ITC"/>
        <a:ea typeface=""/>
        <a:cs typeface=""/>
      </a:minorFont>
    </a:fontScheme>
    <a:fmtScheme name="Civic">
      <a:fillStyleLst>
        <a:solidFill>
          <a:schemeClr val="phClr"/>
        </a:solidFill>
        <a:solidFill>
          <a:schemeClr val="phClr">
            <a:tint val="45000"/>
          </a:schemeClr>
        </a:solidFill>
        <a:solidFill>
          <a:schemeClr val="phClr">
            <a:tint val="95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1429" cap="flat" cmpd="sng" algn="ctr">
          <a:solidFill>
            <a:schemeClr val="phClr"/>
          </a:solidFill>
          <a:prstDash val="sysDash"/>
        </a:ln>
        <a:ln w="200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contourW="9525" prstMaterial="matte">
            <a:bevelT w="0" h="0"/>
            <a:contourClr>
              <a:schemeClr val="phClr">
                <a:shade val="70000"/>
                <a:satMod val="105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soft" dir="b">
              <a:rot lat="0" lon="0" rev="0"/>
            </a:lightRig>
          </a:scene3d>
          <a:sp3d prstMaterial="dkEdge">
            <a:bevelT w="63500" h="63500" prst="cross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9589</TotalTime>
  <Words>3209</Words>
  <Application>Microsoft Office PowerPoint</Application>
  <PresentationFormat>Presentazione su schermo (4:3)</PresentationFormat>
  <Paragraphs>729</Paragraphs>
  <Slides>107</Slides>
  <Notes>10</Notes>
  <HiddenSlides>0</HiddenSlides>
  <MMClips>0</MMClips>
  <ScaleCrop>false</ScaleCrop>
  <HeadingPairs>
    <vt:vector size="6" baseType="variant">
      <vt:variant>
        <vt:lpstr>Tema</vt:lpstr>
      </vt:variant>
      <vt:variant>
        <vt:i4>1</vt:i4>
      </vt:variant>
      <vt:variant>
        <vt:lpstr>Server OLE incorporati</vt:lpstr>
      </vt:variant>
      <vt:variant>
        <vt:i4>1</vt:i4>
      </vt:variant>
      <vt:variant>
        <vt:lpstr>Titoli diapositive</vt:lpstr>
      </vt:variant>
      <vt:variant>
        <vt:i4>107</vt:i4>
      </vt:variant>
    </vt:vector>
  </HeadingPairs>
  <TitlesOfParts>
    <vt:vector size="109" baseType="lpstr">
      <vt:lpstr>Office Theme</vt:lpstr>
      <vt:lpstr>Bitmap Image</vt:lpstr>
      <vt:lpstr>Diapositiva 1</vt:lpstr>
      <vt:lpstr>contenuti</vt:lpstr>
      <vt:lpstr>Diapositiva 3</vt:lpstr>
      <vt:lpstr>Sensori</vt:lpstr>
      <vt:lpstr>…una pelle digitale per la terra</vt:lpstr>
      <vt:lpstr>Il Sensor Web</vt:lpstr>
      <vt:lpstr>Non siamo ancora pronti…</vt:lpstr>
      <vt:lpstr>Sensor Web: cos’è!</vt:lpstr>
      <vt:lpstr>Sensor Web: cos’è!</vt:lpstr>
      <vt:lpstr>Sensor Web: cos’è!</vt:lpstr>
      <vt:lpstr>Diapositiva 11</vt:lpstr>
      <vt:lpstr>SWE: Sensor Web Enablement</vt:lpstr>
      <vt:lpstr>SWE: Sensor Web Enablement</vt:lpstr>
      <vt:lpstr>SWE: i suoi standards</vt:lpstr>
      <vt:lpstr>SWE: i suoi standards</vt:lpstr>
      <vt:lpstr>Sensor Observation Service</vt:lpstr>
      <vt:lpstr>Elementi chiave dell’SOS</vt:lpstr>
      <vt:lpstr>Sensor Observation Service</vt:lpstr>
      <vt:lpstr>SOS: core profile</vt:lpstr>
      <vt:lpstr>SOS: transactional profile</vt:lpstr>
      <vt:lpstr>SOS: enhanced profile</vt:lpstr>
      <vt:lpstr>SOS: enhanced profile</vt:lpstr>
      <vt:lpstr>Data consumer</vt:lpstr>
      <vt:lpstr>Data producer</vt:lpstr>
      <vt:lpstr>il linguaggio</vt:lpstr>
      <vt:lpstr>Diapositiva 26</vt:lpstr>
      <vt:lpstr>istSOS</vt:lpstr>
      <vt:lpstr>Licenza GPL v2</vt:lpstr>
      <vt:lpstr>Tecnologia</vt:lpstr>
      <vt:lpstr>Design pattern</vt:lpstr>
      <vt:lpstr>istSOS: struttura</vt:lpstr>
      <vt:lpstr>Richieste supportate</vt:lpstr>
      <vt:lpstr>Sensori</vt:lpstr>
      <vt:lpstr>FOI: featureOfInterest</vt:lpstr>
      <vt:lpstr>Tipi di sensori</vt:lpstr>
      <vt:lpstr>Tipi di sensori supportati</vt:lpstr>
      <vt:lpstr>Diapositiva 37</vt:lpstr>
      <vt:lpstr>Installazione su Ubuntu</vt:lpstr>
      <vt:lpstr>dipendenze</vt:lpstr>
      <vt:lpstr>Apace e mod_wsgi</vt:lpstr>
      <vt:lpstr>Apace e mod_wsgi</vt:lpstr>
      <vt:lpstr>Test di Apache</vt:lpstr>
      <vt:lpstr>PostgreSQL / PostGIS</vt:lpstr>
      <vt:lpstr>PostgreSQL / PostGIS</vt:lpstr>
      <vt:lpstr>PgAdmin3 (utilities)</vt:lpstr>
      <vt:lpstr>Python-gdal</vt:lpstr>
      <vt:lpstr>Python-gdal</vt:lpstr>
      <vt:lpstr>psycopg2</vt:lpstr>
      <vt:lpstr>psycopg2</vt:lpstr>
      <vt:lpstr>setuptools</vt:lpstr>
      <vt:lpstr>Download istSOS</vt:lpstr>
      <vt:lpstr>istSOS package</vt:lpstr>
      <vt:lpstr>istSOS</vt:lpstr>
      <vt:lpstr>Librerie istSOS</vt:lpstr>
      <vt:lpstr>Installiamo istSOS</vt:lpstr>
      <vt:lpstr>Diapositiva 56</vt:lpstr>
      <vt:lpstr>creazione del servizio</vt:lpstr>
      <vt:lpstr>Inizializzazione database</vt:lpstr>
      <vt:lpstr>Inizializzazione database</vt:lpstr>
      <vt:lpstr>Inizializzazione database</vt:lpstr>
      <vt:lpstr>Configurazione PgAdmin</vt:lpstr>
      <vt:lpstr>Vediamo il DB istSOS</vt:lpstr>
      <vt:lpstr>Rinominiamo lo schema</vt:lpstr>
      <vt:lpstr>Creazione struttura servizio</vt:lpstr>
      <vt:lpstr>Creazione struttura servizio</vt:lpstr>
      <vt:lpstr>Struttura di istSOS</vt:lpstr>
      <vt:lpstr>Configuriamo istSOS</vt:lpstr>
      <vt:lpstr>Configuriamo istSOS</vt:lpstr>
      <vt:lpstr>Configuriamo istSOS</vt:lpstr>
      <vt:lpstr>Configuriamo istSOS</vt:lpstr>
      <vt:lpstr>Configuriamo istSOS</vt:lpstr>
      <vt:lpstr>Configuriamo apache</vt:lpstr>
      <vt:lpstr>Configuriamo apache</vt:lpstr>
      <vt:lpstr>Verifica del servizio</vt:lpstr>
      <vt:lpstr>La risposta</vt:lpstr>
      <vt:lpstr>Diapositiva 76</vt:lpstr>
      <vt:lpstr>RegisterSensor: richiesta</vt:lpstr>
      <vt:lpstr>RegisterSensor: richiesta</vt:lpstr>
      <vt:lpstr>RegisterSensor: richiesta</vt:lpstr>
      <vt:lpstr>RegisterSensor: risposta</vt:lpstr>
      <vt:lpstr>“temporary” offering</vt:lpstr>
      <vt:lpstr>assegnamo l’offering voluto </vt:lpstr>
      <vt:lpstr>DescribeSensor: richiesta</vt:lpstr>
      <vt:lpstr>DescribeSensor: risposta</vt:lpstr>
      <vt:lpstr>InsertObservation: richiesta</vt:lpstr>
      <vt:lpstr>InsertObservation: risposta</vt:lpstr>
      <vt:lpstr>GetCapabilities: richiesta</vt:lpstr>
      <vt:lpstr>GetCapabilities: risposta</vt:lpstr>
      <vt:lpstr>GetObservation: richiesta</vt:lpstr>
      <vt:lpstr>GetObservation: risposta</vt:lpstr>
      <vt:lpstr>GetFeatureOfInterest: richiesta</vt:lpstr>
      <vt:lpstr>GetFeatureOfInterest: risposta</vt:lpstr>
      <vt:lpstr>Diapositiva 93</vt:lpstr>
      <vt:lpstr>istSOS</vt:lpstr>
      <vt:lpstr>Punti di discussione aperti</vt:lpstr>
      <vt:lpstr>getObservation</vt:lpstr>
      <vt:lpstr>getObservation</vt:lpstr>
      <vt:lpstr>regular time series</vt:lpstr>
      <vt:lpstr>getObservation</vt:lpstr>
      <vt:lpstr>Irregular time series</vt:lpstr>
      <vt:lpstr>registerSensor</vt:lpstr>
      <vt:lpstr>insertObservation</vt:lpstr>
      <vt:lpstr>insertObservation</vt:lpstr>
      <vt:lpstr>UpdateSensorDescription</vt:lpstr>
      <vt:lpstr>virtual process</vt:lpstr>
      <vt:lpstr>virtual process</vt:lpstr>
      <vt:lpstr>Diapositiva 107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Administrator</dc:creator>
  <cp:lastModifiedBy>Massimiliano Cannata</cp:lastModifiedBy>
  <cp:revision>408</cp:revision>
  <dcterms:modified xsi:type="dcterms:W3CDTF">2011-02-09T09:52:57Z</dcterms:modified>
</cp:coreProperties>
</file>